
<file path=[Content_Types].xml><?xml version="1.0" encoding="utf-8"?>
<Types xmlns="http://schemas.openxmlformats.org/package/2006/content-types">
  <Default Extension="jpeg" ContentType="image/jpe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29" r:id="rId3"/>
    <p:sldId id="313" r:id="rId5"/>
    <p:sldId id="315" r:id="rId6"/>
    <p:sldId id="299" r:id="rId7"/>
    <p:sldId id="334" r:id="rId8"/>
    <p:sldId id="300" r:id="rId9"/>
    <p:sldId id="302" r:id="rId10"/>
    <p:sldId id="303" r:id="rId11"/>
    <p:sldId id="336" r:id="rId12"/>
    <p:sldId id="337" r:id="rId13"/>
    <p:sldId id="338" r:id="rId14"/>
    <p:sldId id="341" r:id="rId15"/>
    <p:sldId id="331" r:id="rId16"/>
    <p:sldId id="335" r:id="rId17"/>
    <p:sldId id="333" r:id="rId18"/>
    <p:sldId id="340" r:id="rId19"/>
    <p:sldId id="342" r:id="rId20"/>
    <p:sldId id="339" r:id="rId21"/>
    <p:sldId id="349" r:id="rId22"/>
    <p:sldId id="350" r:id="rId23"/>
    <p:sldId id="351" r:id="rId24"/>
    <p:sldId id="352" r:id="rId25"/>
    <p:sldId id="353" r:id="rId26"/>
    <p:sldId id="354" r:id="rId27"/>
    <p:sldId id="355" r:id="rId28"/>
    <p:sldId id="356" r:id="rId29"/>
    <p:sldId id="357" r:id="rId30"/>
    <p:sldId id="358" r:id="rId31"/>
    <p:sldId id="359" r:id="rId32"/>
    <p:sldId id="360" r:id="rId33"/>
    <p:sldId id="361" r:id="rId34"/>
    <p:sldId id="362" r:id="rId35"/>
    <p:sldId id="363" r:id="rId36"/>
    <p:sldId id="364" r:id="rId37"/>
    <p:sldId id="365" r:id="rId38"/>
    <p:sldId id="366" r:id="rId39"/>
    <p:sldId id="367" r:id="rId40"/>
    <p:sldId id="368" r:id="rId41"/>
    <p:sldId id="369" r:id="rId42"/>
    <p:sldId id="330" r:id="rId43"/>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A1B4"/>
    <a:srgbClr val="FFAC41"/>
    <a:srgbClr val="EB5E66"/>
    <a:srgbClr val="EA6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2" d="100"/>
          <a:sy n="82" d="100"/>
        </p:scale>
        <p:origin x="158"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gs" Target="tags/tag1.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29A2E9-7A9F-416C-B33F-1DD89F7FB6E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9DE5-FA88-4DA1-A685-7773E623280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699DE5-FA88-4DA1-A685-7773E623280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图像的频率与物理意义是不同的，我们需要把它们分开来谈论。该信号的幅值对应于像素的灰度（对于彩色图像则是</a:t>
            </a:r>
            <a:r>
              <a:rPr lang="en-US" altLang="zh-CN" dirty="0"/>
              <a:t>RGB</a:t>
            </a:r>
            <a:r>
              <a:rPr lang="zh-CN" altLang="en-US" dirty="0"/>
              <a:t>三个分量），如果我们仅仅考虑图像上某一行像素，则可以将之视为一个定义在一维空间上信号，这个信号在形式上与传统的信号处理领域的时变信号是相似的。</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699DE5-FA88-4DA1-A685-7773E623280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699DE5-FA88-4DA1-A685-7773E623280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699DE5-FA88-4DA1-A685-7773E623280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699DE5-FA88-4DA1-A685-7773E6232806}"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图像的频率与物理意义是不同的，我们需要把它们分开来谈论。该信号的幅值对应于像素的灰度（对于彩色图像则是</a:t>
            </a:r>
            <a:r>
              <a:rPr lang="en-US" altLang="zh-CN" dirty="0"/>
              <a:t>RGB</a:t>
            </a:r>
            <a:r>
              <a:rPr lang="zh-CN" altLang="en-US" dirty="0"/>
              <a:t>三个分量），如果我们仅仅考虑图像上某一行像素，则可以将之视为一个定义在一维空间上信号，这个信号在形式上与传统的信号处理领域的时变信号是相似的。</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F61FFEC3-5B8F-4AEF-8EB6-7355DD5F06EE}" type="datetime1">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r>
              <a:rPr lang="zh-CN" altLang="en-US"/>
              <a:t>中国海洋大学电子系</a:t>
            </a:r>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C13D6D23-8EA6-445F-B959-20BE0C287158}" type="slidenum">
              <a:rPr lang="zh-CN" altLang="en-US" smtClean="0"/>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621B0D8D-01BA-4216-AA1E-1EEF4CF80904}" type="datetime1">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r>
              <a:rPr lang="zh-CN" altLang="en-US"/>
              <a:t>中国海洋大学电子系</a:t>
            </a:r>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C13D6D23-8EA6-445F-B959-20BE0C287158}"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New Slide">
    <p:spTree>
      <p:nvGrpSpPr>
        <p:cNvPr id="1" name=""/>
        <p:cNvGrpSpPr/>
        <p:nvPr/>
      </p:nvGrpSpPr>
      <p:grpSpPr>
        <a:xfrm>
          <a:off x="0" y="0"/>
          <a:ext cx="0" cy="0"/>
          <a:chOff x="0" y="0"/>
          <a:chExt cx="0" cy="0"/>
        </a:xfrm>
      </p:grpSpPr>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microsoft.com/office/2007/relationships/hdphoto" Target="../media/image3.wdp"/><Relationship Id="rId6" Type="http://schemas.openxmlformats.org/officeDocument/2006/relationships/image" Target="../media/image2.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2" descr="C:\Users\Administrator\Desktop\PPT整理\用途\asf.png"/>
          <p:cNvPicPr>
            <a:picLocks noChangeAspect="1" noChangeArrowheads="1"/>
          </p:cNvPicPr>
          <p:nvPr userDrawn="1"/>
        </p:nvPicPr>
        <p:blipFill>
          <a:blip r:embed="rId6">
            <a:extLst>
              <a:ext uri="{BEBA8EAE-BF5A-486C-A8C5-ECC9F3942E4B}">
                <a14:imgProps xmlns:a14="http://schemas.microsoft.com/office/drawing/2010/main">
                  <a14:imgLayer r:embed="rId7">
                    <a14:imgEffect>
                      <a14:colorTemperature colorTemp="6375"/>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958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5.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4.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4.xml"/><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4.xml"/><Relationship Id="rId2" Type="http://schemas.openxmlformats.org/officeDocument/2006/relationships/image" Target="../media/image26.jpeg"/><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28.jpeg"/><Relationship Id="rId1" Type="http://schemas.openxmlformats.org/officeDocument/2006/relationships/image" Target="../media/image27.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30.jpeg"/><Relationship Id="rId1" Type="http://schemas.openxmlformats.org/officeDocument/2006/relationships/image" Target="../media/image29.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3.xml"/><Relationship Id="rId2" Type="http://schemas.openxmlformats.org/officeDocument/2006/relationships/image" Target="../media/image34.png"/><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3.xml"/><Relationship Id="rId2" Type="http://schemas.openxmlformats.org/officeDocument/2006/relationships/image" Target="../media/image46.png"/><Relationship Id="rId1"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4.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4.xm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1001" y="321775"/>
            <a:ext cx="7630467" cy="4959804"/>
          </a:xfrm>
          <a:prstGeom prst="rect">
            <a:avLst/>
          </a:prstGeom>
        </p:spPr>
      </p:pic>
      <p:sp>
        <p:nvSpPr>
          <p:cNvPr id="59" name="圆角矩形 58"/>
          <p:cNvSpPr/>
          <p:nvPr/>
        </p:nvSpPr>
        <p:spPr>
          <a:xfrm>
            <a:off x="5529534" y="2553384"/>
            <a:ext cx="6424469" cy="905428"/>
          </a:xfrm>
          <a:prstGeom prst="roundRect">
            <a:avLst>
              <a:gd name="adj" fmla="val 50000"/>
            </a:avLst>
          </a:prstGeom>
          <a:solidFill>
            <a:srgbClr val="F3F3F3"/>
          </a:solidFill>
          <a:ln w="22225">
            <a:gradFill>
              <a:gsLst>
                <a:gs pos="0">
                  <a:schemeClr val="bg1">
                    <a:lumMod val="85000"/>
                  </a:schemeClr>
                </a:gs>
                <a:gs pos="100000">
                  <a:schemeClr val="bg1">
                    <a:lumMod val="95000"/>
                  </a:schemeClr>
                </a:gs>
              </a:gsLst>
              <a:lin ang="2700000" scaled="0"/>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75000"/>
                </a:schemeClr>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5736968" y="2627815"/>
            <a:ext cx="5915941" cy="829945"/>
          </a:xfrm>
          <a:prstGeom prst="rect">
            <a:avLst/>
          </a:prstGeom>
          <a:noFill/>
        </p:spPr>
        <p:txBody>
          <a:bodyPr wrap="square" rtlCol="0">
            <a:spAutoFit/>
          </a:bodyPr>
          <a:lstStyle/>
          <a:p>
            <a:pPr algn="ctr"/>
            <a:r>
              <a:rPr lang="zh-CN" altLang="en-US" sz="4800" dirty="0">
                <a:solidFill>
                  <a:schemeClr val="accent1">
                    <a:lumMod val="75000"/>
                  </a:schemeClr>
                </a:solidFill>
                <a:latin typeface="造字工房悦黑（非商用）常规体" pitchFamily="2" charset="-122"/>
                <a:ea typeface="造字工房悦黑（非商用）常规体" pitchFamily="2" charset="-122"/>
              </a:rPr>
              <a:t>课程设计小组展示</a:t>
            </a:r>
            <a:endParaRPr lang="zh-CN" altLang="en-US" sz="4800" dirty="0">
              <a:solidFill>
                <a:schemeClr val="accent1">
                  <a:lumMod val="75000"/>
                </a:schemeClr>
              </a:solidFill>
              <a:latin typeface="造字工房悦黑（非商用）常规体" pitchFamily="2" charset="-122"/>
              <a:ea typeface="造字工房悦黑（非商用）常规体" pitchFamily="2" charset="-122"/>
            </a:endParaRPr>
          </a:p>
        </p:txBody>
      </p:sp>
      <p:grpSp>
        <p:nvGrpSpPr>
          <p:cNvPr id="63" name="组合 62"/>
          <p:cNvGrpSpPr/>
          <p:nvPr/>
        </p:nvGrpSpPr>
        <p:grpSpPr>
          <a:xfrm>
            <a:off x="11413432" y="6231147"/>
            <a:ext cx="492649" cy="492649"/>
            <a:chOff x="9674578" y="2446144"/>
            <a:chExt cx="1556194" cy="1556194"/>
          </a:xfrm>
        </p:grpSpPr>
        <p:grpSp>
          <p:nvGrpSpPr>
            <p:cNvPr id="64" name="组合 63"/>
            <p:cNvGrpSpPr/>
            <p:nvPr/>
          </p:nvGrpSpPr>
          <p:grpSpPr>
            <a:xfrm>
              <a:off x="9674578" y="2446144"/>
              <a:ext cx="1556194" cy="1556194"/>
              <a:chOff x="3154508" y="1821271"/>
              <a:chExt cx="2785107" cy="2785102"/>
            </a:xfrm>
          </p:grpSpPr>
          <p:sp>
            <p:nvSpPr>
              <p:cNvPr id="66" name="Freeform 5"/>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1400">
                  <a:solidFill>
                    <a:prstClr val="black"/>
                  </a:solidFill>
                </a:endParaRPr>
              </a:p>
            </p:txBody>
          </p:sp>
          <p:sp>
            <p:nvSpPr>
              <p:cNvPr id="67" name="Freeform 5"/>
              <p:cNvSpPr/>
              <p:nvPr/>
            </p:nvSpPr>
            <p:spPr bwMode="auto">
              <a:xfrm rot="10800000">
                <a:off x="3447677" y="2114440"/>
                <a:ext cx="2198769" cy="2198765"/>
              </a:xfrm>
              <a:prstGeom prst="ellipse">
                <a:avLst/>
              </a:prstGeom>
              <a:gradFill flip="none" rotWithShape="1">
                <a:gsLst>
                  <a:gs pos="0">
                    <a:schemeClr val="accent4"/>
                  </a:gs>
                  <a:gs pos="100000">
                    <a:schemeClr val="accent4">
                      <a:lumMod val="75000"/>
                    </a:schemeClr>
                  </a:gs>
                </a:gsLst>
                <a:lin ang="2700000" scaled="1"/>
                <a:tileRect/>
              </a:gradFill>
              <a:ln w="25400">
                <a:gradFill flip="none" rotWithShape="1">
                  <a:gsLst>
                    <a:gs pos="0">
                      <a:schemeClr val="accent4">
                        <a:lumMod val="75000"/>
                      </a:schemeClr>
                    </a:gs>
                    <a:gs pos="100000">
                      <a:schemeClr val="accent4"/>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1400" dirty="0">
                  <a:solidFill>
                    <a:prstClr val="black"/>
                  </a:solidFill>
                </a:endParaRPr>
              </a:p>
            </p:txBody>
          </p:sp>
        </p:grpSp>
        <p:sp>
          <p:nvSpPr>
            <p:cNvPr id="65" name="Freeform 5"/>
            <p:cNvSpPr>
              <a:spLocks noChangeAspect="1" noEditPoints="1"/>
            </p:cNvSpPr>
            <p:nvPr/>
          </p:nvSpPr>
          <p:spPr bwMode="auto">
            <a:xfrm>
              <a:off x="10262139" y="2880262"/>
              <a:ext cx="400923" cy="592899"/>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grpSp>
        <p:nvGrpSpPr>
          <p:cNvPr id="84" name="组合 83"/>
          <p:cNvGrpSpPr/>
          <p:nvPr/>
        </p:nvGrpSpPr>
        <p:grpSpPr>
          <a:xfrm>
            <a:off x="10806397" y="6231147"/>
            <a:ext cx="492649" cy="492649"/>
            <a:chOff x="6839012" y="2446144"/>
            <a:chExt cx="1556194" cy="1556194"/>
          </a:xfrm>
        </p:grpSpPr>
        <p:grpSp>
          <p:nvGrpSpPr>
            <p:cNvPr id="85" name="组合 84"/>
            <p:cNvGrpSpPr/>
            <p:nvPr/>
          </p:nvGrpSpPr>
          <p:grpSpPr>
            <a:xfrm>
              <a:off x="6839012" y="2446144"/>
              <a:ext cx="1556194" cy="1556194"/>
              <a:chOff x="3154508" y="1821271"/>
              <a:chExt cx="2785107" cy="2785102"/>
            </a:xfrm>
          </p:grpSpPr>
          <p:sp>
            <p:nvSpPr>
              <p:cNvPr id="87" name="Freeform 5"/>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1400">
                  <a:solidFill>
                    <a:prstClr val="black"/>
                  </a:solidFill>
                </a:endParaRPr>
              </a:p>
            </p:txBody>
          </p:sp>
          <p:sp>
            <p:nvSpPr>
              <p:cNvPr id="88" name="Freeform 5"/>
              <p:cNvSpPr/>
              <p:nvPr/>
            </p:nvSpPr>
            <p:spPr bwMode="auto">
              <a:xfrm rot="10800000">
                <a:off x="3447677" y="2114440"/>
                <a:ext cx="2198769" cy="2198765"/>
              </a:xfrm>
              <a:prstGeom prst="ellipse">
                <a:avLst/>
              </a:prstGeom>
              <a:gradFill flip="none" rotWithShape="1">
                <a:gsLst>
                  <a:gs pos="0">
                    <a:schemeClr val="accent3"/>
                  </a:gs>
                  <a:gs pos="100000">
                    <a:schemeClr val="accent3">
                      <a:lumMod val="75000"/>
                    </a:schemeClr>
                  </a:gs>
                </a:gsLst>
                <a:lin ang="2700000" scaled="1"/>
                <a:tileRect/>
              </a:gradFill>
              <a:ln w="25400">
                <a:gradFill flip="none" rotWithShape="1">
                  <a:gsLst>
                    <a:gs pos="0">
                      <a:schemeClr val="accent3">
                        <a:lumMod val="75000"/>
                      </a:schemeClr>
                    </a:gs>
                    <a:gs pos="100000">
                      <a:schemeClr val="accent3"/>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1400" dirty="0">
                  <a:solidFill>
                    <a:prstClr val="black"/>
                  </a:solidFill>
                </a:endParaRPr>
              </a:p>
            </p:txBody>
          </p:sp>
        </p:grpSp>
        <p:sp>
          <p:nvSpPr>
            <p:cNvPr id="86" name="Freeform 18"/>
            <p:cNvSpPr>
              <a:spLocks noChangeAspect="1" noEditPoints="1"/>
            </p:cNvSpPr>
            <p:nvPr/>
          </p:nvSpPr>
          <p:spPr bwMode="auto">
            <a:xfrm>
              <a:off x="7356190" y="2831801"/>
              <a:ext cx="594186" cy="712675"/>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grpSp>
        <p:nvGrpSpPr>
          <p:cNvPr id="89" name="组合 88"/>
          <p:cNvGrpSpPr/>
          <p:nvPr/>
        </p:nvGrpSpPr>
        <p:grpSpPr>
          <a:xfrm>
            <a:off x="10250027" y="6231147"/>
            <a:ext cx="492649" cy="492649"/>
            <a:chOff x="997758" y="2442742"/>
            <a:chExt cx="1556194" cy="1556194"/>
          </a:xfrm>
        </p:grpSpPr>
        <p:grpSp>
          <p:nvGrpSpPr>
            <p:cNvPr id="90" name="组合 89"/>
            <p:cNvGrpSpPr/>
            <p:nvPr/>
          </p:nvGrpSpPr>
          <p:grpSpPr>
            <a:xfrm>
              <a:off x="997758" y="2442742"/>
              <a:ext cx="1556194" cy="1556194"/>
              <a:chOff x="3154508" y="1821271"/>
              <a:chExt cx="2785107" cy="2785102"/>
            </a:xfrm>
          </p:grpSpPr>
          <p:sp>
            <p:nvSpPr>
              <p:cNvPr id="92" name="Freeform 5"/>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1400">
                  <a:solidFill>
                    <a:prstClr val="black"/>
                  </a:solidFill>
                </a:endParaRPr>
              </a:p>
            </p:txBody>
          </p:sp>
          <p:sp>
            <p:nvSpPr>
              <p:cNvPr id="93" name="Freeform 5"/>
              <p:cNvSpPr/>
              <p:nvPr/>
            </p:nvSpPr>
            <p:spPr bwMode="auto">
              <a:xfrm rot="10800000">
                <a:off x="3447677" y="2114440"/>
                <a:ext cx="2198769" cy="2198765"/>
              </a:xfrm>
              <a:prstGeom prst="ellipse">
                <a:avLst/>
              </a:prstGeom>
              <a:gradFill flip="none" rotWithShape="1">
                <a:gsLst>
                  <a:gs pos="0">
                    <a:schemeClr val="accent1"/>
                  </a:gs>
                  <a:gs pos="100000">
                    <a:schemeClr val="accent1">
                      <a:lumMod val="75000"/>
                    </a:schemeClr>
                  </a:gs>
                </a:gsLst>
                <a:lin ang="2700000" scaled="1"/>
                <a:tileRect/>
              </a:gradFill>
              <a:ln w="25400">
                <a:gradFill flip="none" rotWithShape="1">
                  <a:gsLst>
                    <a:gs pos="0">
                      <a:schemeClr val="accent1">
                        <a:lumMod val="75000"/>
                      </a:schemeClr>
                    </a:gs>
                    <a:gs pos="100000">
                      <a:schemeClr val="accent1"/>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1400" dirty="0">
                  <a:solidFill>
                    <a:prstClr val="black"/>
                  </a:solidFill>
                </a:endParaRPr>
              </a:p>
            </p:txBody>
          </p:sp>
        </p:grpSp>
        <p:sp>
          <p:nvSpPr>
            <p:cNvPr id="91" name="Freeform 7"/>
            <p:cNvSpPr>
              <a:spLocks noChangeAspect="1" noEditPoints="1"/>
            </p:cNvSpPr>
            <p:nvPr/>
          </p:nvSpPr>
          <p:spPr bwMode="auto">
            <a:xfrm>
              <a:off x="1432097" y="2948295"/>
              <a:ext cx="677075" cy="55484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sp>
        <p:nvSpPr>
          <p:cNvPr id="94" name="文本框 93"/>
          <p:cNvSpPr txBox="1"/>
          <p:nvPr/>
        </p:nvSpPr>
        <p:spPr>
          <a:xfrm>
            <a:off x="5831993" y="1818714"/>
            <a:ext cx="5915941" cy="523220"/>
          </a:xfrm>
          <a:prstGeom prst="rect">
            <a:avLst/>
          </a:prstGeom>
          <a:noFill/>
        </p:spPr>
        <p:txBody>
          <a:bodyPr wrap="square" rtlCol="0">
            <a:spAutoFit/>
          </a:bodyPr>
          <a:lstStyle/>
          <a:p>
            <a:pPr algn="ctr"/>
            <a:r>
              <a:rPr lang="zh-CN" altLang="en-US" sz="2800" dirty="0">
                <a:solidFill>
                  <a:schemeClr val="accent1">
                    <a:lumMod val="75000"/>
                  </a:schemeClr>
                </a:solidFill>
                <a:latin typeface="造字工房悦黑（非商用）常规体" pitchFamily="2" charset="-122"/>
                <a:ea typeface="造字工房悦黑（非商用）常规体" pitchFamily="2" charset="-122"/>
              </a:rPr>
              <a:t>第二小组</a:t>
            </a:r>
            <a:endParaRPr lang="zh-CN" altLang="en-US" sz="2800" dirty="0">
              <a:solidFill>
                <a:schemeClr val="accent1">
                  <a:lumMod val="75000"/>
                </a:schemeClr>
              </a:solidFill>
              <a:latin typeface="造字工房悦黑（非商用）常规体" pitchFamily="2" charset="-122"/>
              <a:ea typeface="造字工房悦黑（非商用）常规体" pitchFamily="2" charset="-122"/>
            </a:endParaRPr>
          </a:p>
        </p:txBody>
      </p:sp>
      <p:sp>
        <p:nvSpPr>
          <p:cNvPr id="95" name="文本框 94"/>
          <p:cNvSpPr txBox="1"/>
          <p:nvPr/>
        </p:nvSpPr>
        <p:spPr>
          <a:xfrm>
            <a:off x="6633911" y="4700745"/>
            <a:ext cx="2630848" cy="369332"/>
          </a:xfrm>
          <a:prstGeom prst="rect">
            <a:avLst/>
          </a:prstGeom>
          <a:noFill/>
        </p:spPr>
        <p:txBody>
          <a:bodyPr wrap="none" rtlCol="0">
            <a:spAutoFit/>
          </a:bodyPr>
          <a:lstStyle/>
          <a:p>
            <a:r>
              <a:rPr lang="zh-CN" altLang="en-US" dirty="0">
                <a:solidFill>
                  <a:schemeClr val="accent1">
                    <a:lumMod val="75000"/>
                  </a:schemeClr>
                </a:solidFill>
                <a:latin typeface="造字工房悦黑（非商用）常规体" pitchFamily="2" charset="-122"/>
                <a:ea typeface="造字工房悦黑（非商用）常规体" pitchFamily="2" charset="-122"/>
              </a:rPr>
              <a:t>讲解人：鲁国锐  王志轶</a:t>
            </a:r>
            <a:endParaRPr lang="zh-CN" altLang="en-US" dirty="0">
              <a:solidFill>
                <a:schemeClr val="accent1">
                  <a:lumMod val="75000"/>
                </a:schemeClr>
              </a:solidFill>
              <a:latin typeface="造字工房悦黑（非商用）常规体" pitchFamily="2" charset="-122"/>
              <a:ea typeface="造字工房悦黑（非商用）常规体" pitchFamily="2" charset="-122"/>
            </a:endParaRPr>
          </a:p>
        </p:txBody>
      </p:sp>
      <p:sp>
        <p:nvSpPr>
          <p:cNvPr id="96" name="文本框 95"/>
          <p:cNvSpPr txBox="1"/>
          <p:nvPr/>
        </p:nvSpPr>
        <p:spPr>
          <a:xfrm>
            <a:off x="6628347" y="5162738"/>
            <a:ext cx="2066591" cy="369332"/>
          </a:xfrm>
          <a:prstGeom prst="rect">
            <a:avLst/>
          </a:prstGeom>
          <a:noFill/>
        </p:spPr>
        <p:txBody>
          <a:bodyPr wrap="none" rtlCol="0">
            <a:spAutoFit/>
          </a:bodyPr>
          <a:lstStyle/>
          <a:p>
            <a:r>
              <a:rPr lang="zh-CN" altLang="en-US" dirty="0">
                <a:solidFill>
                  <a:schemeClr val="accent1">
                    <a:lumMod val="75000"/>
                  </a:schemeClr>
                </a:solidFill>
                <a:latin typeface="造字工房悦黑（非商用）常规体" pitchFamily="2" charset="-122"/>
                <a:ea typeface="造字工房悦黑（非商用）常规体" pitchFamily="2" charset="-122"/>
              </a:rPr>
              <a:t>时间：</a:t>
            </a:r>
            <a:r>
              <a:rPr lang="en-US" altLang="zh-CN" dirty="0">
                <a:solidFill>
                  <a:schemeClr val="accent1">
                    <a:lumMod val="75000"/>
                  </a:schemeClr>
                </a:solidFill>
                <a:latin typeface="造字工房悦黑（非商用）常规体" pitchFamily="2" charset="-122"/>
                <a:ea typeface="造字工房悦黑（非商用）常规体" pitchFamily="2" charset="-122"/>
              </a:rPr>
              <a:t>2019.12.18</a:t>
            </a:r>
            <a:endParaRPr lang="zh-CN" altLang="en-US" dirty="0">
              <a:solidFill>
                <a:schemeClr val="accent1">
                  <a:lumMod val="75000"/>
                </a:schemeClr>
              </a:solidFill>
              <a:latin typeface="造字工房悦黑（非商用）常规体" pitchFamily="2" charset="-122"/>
              <a:ea typeface="造字工房悦黑（非商用）常规体" pitchFamily="2" charset="-122"/>
            </a:endParaRPr>
          </a:p>
        </p:txBody>
      </p:sp>
      <p:pic>
        <p:nvPicPr>
          <p:cNvPr id="16" name="Sensitive,Bogdan Bondarenko - 轻音乐、轻快">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7096018" y="-828551"/>
            <a:ext cx="609600" cy="609600"/>
          </a:xfrm>
          <a:prstGeom prst="rect">
            <a:avLst/>
          </a:prstGeom>
        </p:spPr>
      </p:pic>
      <p:grpSp>
        <p:nvGrpSpPr>
          <p:cNvPr id="48" name="组合 47"/>
          <p:cNvGrpSpPr/>
          <p:nvPr/>
        </p:nvGrpSpPr>
        <p:grpSpPr>
          <a:xfrm>
            <a:off x="9629514" y="6216100"/>
            <a:ext cx="492649" cy="492649"/>
            <a:chOff x="3843955" y="2446144"/>
            <a:chExt cx="1556194" cy="1556194"/>
          </a:xfrm>
        </p:grpSpPr>
        <p:grpSp>
          <p:nvGrpSpPr>
            <p:cNvPr id="49" name="组合 48"/>
            <p:cNvGrpSpPr/>
            <p:nvPr/>
          </p:nvGrpSpPr>
          <p:grpSpPr>
            <a:xfrm>
              <a:off x="3843955" y="2446144"/>
              <a:ext cx="1556194" cy="1556194"/>
              <a:chOff x="3154508" y="1821271"/>
              <a:chExt cx="2785107" cy="2785102"/>
            </a:xfrm>
          </p:grpSpPr>
          <p:sp>
            <p:nvSpPr>
              <p:cNvPr id="70" name="Freeform 5"/>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1400">
                  <a:solidFill>
                    <a:prstClr val="black"/>
                  </a:solidFill>
                </a:endParaRPr>
              </a:p>
            </p:txBody>
          </p:sp>
          <p:sp>
            <p:nvSpPr>
              <p:cNvPr id="71" name="Freeform 5"/>
              <p:cNvSpPr/>
              <p:nvPr/>
            </p:nvSpPr>
            <p:spPr bwMode="auto">
              <a:xfrm rot="10800000">
                <a:off x="3447677" y="2114440"/>
                <a:ext cx="2198769" cy="2198765"/>
              </a:xfrm>
              <a:prstGeom prst="ellipse">
                <a:avLst/>
              </a:prstGeom>
              <a:gradFill flip="none" rotWithShape="1">
                <a:gsLst>
                  <a:gs pos="0">
                    <a:schemeClr val="accent2"/>
                  </a:gs>
                  <a:gs pos="100000">
                    <a:schemeClr val="accent2">
                      <a:lumMod val="75000"/>
                    </a:schemeClr>
                  </a:gs>
                </a:gsLst>
                <a:lin ang="2700000" scaled="1"/>
                <a:tileRect/>
              </a:gradFill>
              <a:ln w="25400">
                <a:gradFill flip="none" rotWithShape="1">
                  <a:gsLst>
                    <a:gs pos="0">
                      <a:schemeClr val="accent2">
                        <a:lumMod val="75000"/>
                      </a:schemeClr>
                    </a:gs>
                    <a:gs pos="100000">
                      <a:schemeClr val="accent2"/>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1400" dirty="0">
                  <a:solidFill>
                    <a:prstClr val="black"/>
                  </a:solidFill>
                </a:endParaRPr>
              </a:p>
            </p:txBody>
          </p:sp>
        </p:grpSp>
        <p:grpSp>
          <p:nvGrpSpPr>
            <p:cNvPr id="50" name="组合 49"/>
            <p:cNvGrpSpPr>
              <a:grpSpLocks noChangeAspect="1"/>
            </p:cNvGrpSpPr>
            <p:nvPr/>
          </p:nvGrpSpPr>
          <p:grpSpPr>
            <a:xfrm>
              <a:off x="4305202" y="2997957"/>
              <a:ext cx="675251" cy="459226"/>
              <a:chOff x="3897313" y="2016126"/>
              <a:chExt cx="749300" cy="509588"/>
            </a:xfrm>
            <a:solidFill>
              <a:schemeClr val="bg1"/>
            </a:solidFill>
          </p:grpSpPr>
          <p:sp>
            <p:nvSpPr>
              <p:cNvPr id="51"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vert="horz" wrap="square" lIns="91440" tIns="45720" rIns="91440" bIns="45720" numCol="1" anchor="t" anchorCtr="0" compatLnSpc="1"/>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52"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vert="horz" wrap="square" lIns="91440" tIns="45720" rIns="91440" bIns="45720" numCol="1" anchor="t" anchorCtr="0" compatLnSpc="1"/>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53"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vert="horz" wrap="square" lIns="91440" tIns="45720" rIns="91440" bIns="45720" numCol="1" anchor="t" anchorCtr="0" compatLnSpc="1"/>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54"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vert="horz" wrap="square" lIns="91440" tIns="45720" rIns="91440" bIns="45720" numCol="1" anchor="t" anchorCtr="0" compatLnSpc="1"/>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56"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vert="horz" wrap="square" lIns="91440" tIns="45720" rIns="91440" bIns="45720" numCol="1" anchor="t" anchorCtr="0" compatLnSpc="1"/>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57"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vert="horz" wrap="square" lIns="91440" tIns="45720" rIns="91440" bIns="45720" numCol="1" anchor="t" anchorCtr="0" compatLnSpc="1"/>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58"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vert="horz" wrap="square" lIns="91440" tIns="45720" rIns="91440" bIns="45720" numCol="1" anchor="t" anchorCtr="0" compatLnSpc="1"/>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61"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62"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vert="horz" wrap="square" lIns="91440" tIns="45720" rIns="91440" bIns="45720" numCol="1" anchor="t" anchorCtr="0" compatLnSpc="1"/>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68"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vert="horz" wrap="square" lIns="91440" tIns="45720" rIns="91440" bIns="45720" numCol="1" anchor="t" anchorCtr="0" compatLnSpc="1"/>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69"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vert="horz" wrap="square" lIns="91440" tIns="45720" rIns="91440" bIns="45720" numCol="1" anchor="t" anchorCtr="0" compatLnSpc="1"/>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6"/>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1000"/>
                                        <p:tgtEl>
                                          <p:spTgt spid="55"/>
                                        </p:tgtEl>
                                      </p:cBhvr>
                                    </p:animEffect>
                                    <p:anim calcmode="lin" valueType="num">
                                      <p:cBhvr>
                                        <p:cTn id="11" dur="1000" fill="hold"/>
                                        <p:tgtEl>
                                          <p:spTgt spid="55"/>
                                        </p:tgtEl>
                                        <p:attrNameLst>
                                          <p:attrName>ppt_x</p:attrName>
                                        </p:attrNameLst>
                                      </p:cBhvr>
                                      <p:tavLst>
                                        <p:tav tm="0">
                                          <p:val>
                                            <p:strVal val="#ppt_x"/>
                                          </p:val>
                                        </p:tav>
                                        <p:tav tm="100000">
                                          <p:val>
                                            <p:strVal val="#ppt_x"/>
                                          </p:val>
                                        </p:tav>
                                      </p:tavLst>
                                    </p:anim>
                                    <p:anim calcmode="lin" valueType="num">
                                      <p:cBhvr>
                                        <p:cTn id="12" dur="1000" fill="hold"/>
                                        <p:tgtEl>
                                          <p:spTgt spid="55"/>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750"/>
                                        <p:tgtEl>
                                          <p:spTgt spid="59"/>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1000"/>
                                        <p:tgtEl>
                                          <p:spTgt spid="60"/>
                                        </p:tgtEl>
                                      </p:cBhvr>
                                    </p:animEffect>
                                  </p:childTnLst>
                                </p:cTn>
                              </p:par>
                              <p:par>
                                <p:cTn id="20" presetID="2" presetClass="entr" presetSubtype="4" decel="100000" fill="hold" nodeType="withEffect">
                                  <p:stCondLst>
                                    <p:cond delay="250"/>
                                  </p:stCondLst>
                                  <p:childTnLst>
                                    <p:set>
                                      <p:cBhvr>
                                        <p:cTn id="21" dur="1" fill="hold">
                                          <p:stCondLst>
                                            <p:cond delay="0"/>
                                          </p:stCondLst>
                                        </p:cTn>
                                        <p:tgtEl>
                                          <p:spTgt spid="48"/>
                                        </p:tgtEl>
                                        <p:attrNameLst>
                                          <p:attrName>style.visibility</p:attrName>
                                        </p:attrNameLst>
                                      </p:cBhvr>
                                      <p:to>
                                        <p:strVal val="visible"/>
                                      </p:to>
                                    </p:set>
                                    <p:anim calcmode="lin" valueType="num">
                                      <p:cBhvr additive="base">
                                        <p:cTn id="22" dur="500" fill="hold"/>
                                        <p:tgtEl>
                                          <p:spTgt spid="48"/>
                                        </p:tgtEl>
                                        <p:attrNameLst>
                                          <p:attrName>ppt_x</p:attrName>
                                        </p:attrNameLst>
                                      </p:cBhvr>
                                      <p:tavLst>
                                        <p:tav tm="0">
                                          <p:val>
                                            <p:strVal val="#ppt_x"/>
                                          </p:val>
                                        </p:tav>
                                        <p:tav tm="100000">
                                          <p:val>
                                            <p:strVal val="#ppt_x"/>
                                          </p:val>
                                        </p:tav>
                                      </p:tavLst>
                                    </p:anim>
                                    <p:anim calcmode="lin" valueType="num">
                                      <p:cBhvr additive="base">
                                        <p:cTn id="23" dur="500" fill="hold"/>
                                        <p:tgtEl>
                                          <p:spTgt spid="4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decel="100000" fill="hold" nodeType="after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500" fill="hold"/>
                                        <p:tgtEl>
                                          <p:spTgt spid="89"/>
                                        </p:tgtEl>
                                        <p:attrNameLst>
                                          <p:attrName>ppt_x</p:attrName>
                                        </p:attrNameLst>
                                      </p:cBhvr>
                                      <p:tavLst>
                                        <p:tav tm="0">
                                          <p:val>
                                            <p:strVal val="#ppt_x"/>
                                          </p:val>
                                        </p:tav>
                                        <p:tav tm="100000">
                                          <p:val>
                                            <p:strVal val="#ppt_x"/>
                                          </p:val>
                                        </p:tav>
                                      </p:tavLst>
                                    </p:anim>
                                    <p:anim calcmode="lin" valueType="num">
                                      <p:cBhvr additive="base">
                                        <p:cTn id="28" dur="500" fill="hold"/>
                                        <p:tgtEl>
                                          <p:spTgt spid="89"/>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500"/>
                                  </p:stCondLst>
                                  <p:childTnLst>
                                    <p:set>
                                      <p:cBhvr>
                                        <p:cTn id="30" dur="1" fill="hold">
                                          <p:stCondLst>
                                            <p:cond delay="0"/>
                                          </p:stCondLst>
                                        </p:cTn>
                                        <p:tgtEl>
                                          <p:spTgt spid="84"/>
                                        </p:tgtEl>
                                        <p:attrNameLst>
                                          <p:attrName>style.visibility</p:attrName>
                                        </p:attrNameLst>
                                      </p:cBhvr>
                                      <p:to>
                                        <p:strVal val="visible"/>
                                      </p:to>
                                    </p:set>
                                    <p:anim calcmode="lin" valueType="num">
                                      <p:cBhvr additive="base">
                                        <p:cTn id="31" dur="500" fill="hold"/>
                                        <p:tgtEl>
                                          <p:spTgt spid="84"/>
                                        </p:tgtEl>
                                        <p:attrNameLst>
                                          <p:attrName>ppt_x</p:attrName>
                                        </p:attrNameLst>
                                      </p:cBhvr>
                                      <p:tavLst>
                                        <p:tav tm="0">
                                          <p:val>
                                            <p:strVal val="#ppt_x"/>
                                          </p:val>
                                        </p:tav>
                                        <p:tav tm="100000">
                                          <p:val>
                                            <p:strVal val="#ppt_x"/>
                                          </p:val>
                                        </p:tav>
                                      </p:tavLst>
                                    </p:anim>
                                    <p:anim calcmode="lin" valueType="num">
                                      <p:cBhvr additive="base">
                                        <p:cTn id="32" dur="500" fill="hold"/>
                                        <p:tgtEl>
                                          <p:spTgt spid="84"/>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50"/>
                                  </p:stCondLst>
                                  <p:childTnLst>
                                    <p:set>
                                      <p:cBhvr>
                                        <p:cTn id="34" dur="1" fill="hold">
                                          <p:stCondLst>
                                            <p:cond delay="0"/>
                                          </p:stCondLst>
                                        </p:cTn>
                                        <p:tgtEl>
                                          <p:spTgt spid="63"/>
                                        </p:tgtEl>
                                        <p:attrNameLst>
                                          <p:attrName>style.visibility</p:attrName>
                                        </p:attrNameLst>
                                      </p:cBhvr>
                                      <p:to>
                                        <p:strVal val="visible"/>
                                      </p:to>
                                    </p:set>
                                    <p:anim calcmode="lin" valueType="num">
                                      <p:cBhvr additive="base">
                                        <p:cTn id="35" dur="500" fill="hold"/>
                                        <p:tgtEl>
                                          <p:spTgt spid="63"/>
                                        </p:tgtEl>
                                        <p:attrNameLst>
                                          <p:attrName>ppt_x</p:attrName>
                                        </p:attrNameLst>
                                      </p:cBhvr>
                                      <p:tavLst>
                                        <p:tav tm="0">
                                          <p:val>
                                            <p:strVal val="#ppt_x"/>
                                          </p:val>
                                        </p:tav>
                                        <p:tav tm="100000">
                                          <p:val>
                                            <p:strVal val="#ppt_x"/>
                                          </p:val>
                                        </p:tav>
                                      </p:tavLst>
                                    </p:anim>
                                    <p:anim calcmode="lin" valueType="num">
                                      <p:cBhvr additive="base">
                                        <p:cTn id="36" dur="500" fill="hold"/>
                                        <p:tgtEl>
                                          <p:spTgt spid="63"/>
                                        </p:tgtEl>
                                        <p:attrNameLst>
                                          <p:attrName>ppt_y</p:attrName>
                                        </p:attrNameLst>
                                      </p:cBhvr>
                                      <p:tavLst>
                                        <p:tav tm="0">
                                          <p:val>
                                            <p:strVal val="1+#ppt_h/2"/>
                                          </p:val>
                                        </p:tav>
                                        <p:tav tm="100000">
                                          <p:val>
                                            <p:strVal val="#ppt_y"/>
                                          </p:val>
                                        </p:tav>
                                      </p:tavLst>
                                    </p:anim>
                                  </p:childTnLst>
                                </p:cTn>
                              </p:par>
                              <p:par>
                                <p:cTn id="37" presetID="22" presetClass="entr" presetSubtype="8" fill="hold" grpId="0" nodeType="withEffect">
                                  <p:stCondLst>
                                    <p:cond delay="500"/>
                                  </p:stCondLst>
                                  <p:childTnLst>
                                    <p:set>
                                      <p:cBhvr>
                                        <p:cTn id="38" dur="1" fill="hold">
                                          <p:stCondLst>
                                            <p:cond delay="0"/>
                                          </p:stCondLst>
                                        </p:cTn>
                                        <p:tgtEl>
                                          <p:spTgt spid="94"/>
                                        </p:tgtEl>
                                        <p:attrNameLst>
                                          <p:attrName>style.visibility</p:attrName>
                                        </p:attrNameLst>
                                      </p:cBhvr>
                                      <p:to>
                                        <p:strVal val="visible"/>
                                      </p:to>
                                    </p:set>
                                    <p:animEffect transition="in" filter="wipe(left)">
                                      <p:cBhvr>
                                        <p:cTn id="39" dur="1000"/>
                                        <p:tgtEl>
                                          <p:spTgt spid="94"/>
                                        </p:tgtEl>
                                      </p:cBhvr>
                                    </p:animEffect>
                                  </p:childTnLst>
                                </p:cTn>
                              </p:par>
                            </p:childTnLst>
                          </p:cTn>
                        </p:par>
                        <p:par>
                          <p:cTn id="40" fill="hold">
                            <p:stCondLst>
                              <p:cond delay="2500"/>
                            </p:stCondLst>
                            <p:childTnLst>
                              <p:par>
                                <p:cTn id="41" presetID="14" presetClass="entr" presetSubtype="10" fill="hold" grpId="0" nodeType="after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randombar(horizontal)">
                                      <p:cBhvr>
                                        <p:cTn id="43" dur="500"/>
                                        <p:tgtEl>
                                          <p:spTgt spid="95"/>
                                        </p:tgtEl>
                                      </p:cBhvr>
                                    </p:animEffect>
                                  </p:childTnLst>
                                </p:cTn>
                              </p:par>
                            </p:childTnLst>
                          </p:cTn>
                        </p:par>
                        <p:par>
                          <p:cTn id="44" fill="hold">
                            <p:stCondLst>
                              <p:cond delay="3000"/>
                            </p:stCondLst>
                            <p:childTnLst>
                              <p:par>
                                <p:cTn id="45" presetID="14" presetClass="entr" presetSubtype="10" fill="hold" grpId="0" nodeType="after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randombar(horizontal)">
                                      <p:cBhvr>
                                        <p:cTn id="4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48" repeatCount="indefinite" fill="hold" display="0">
                  <p:stCondLst>
                    <p:cond delay="indefinite"/>
                  </p:stCondLst>
                  <p:endCondLst>
                    <p:cond evt="onStopAudio" delay="0">
                      <p:tgtEl>
                        <p:sldTgt/>
                      </p:tgtEl>
                    </p:cond>
                  </p:endCondLst>
                </p:cTn>
                <p:tgtEl>
                  <p:spTgt spid="16"/>
                </p:tgtEl>
              </p:cMediaNode>
            </p:audio>
          </p:childTnLst>
        </p:cTn>
      </p:par>
    </p:tnLst>
    <p:bldLst>
      <p:bldP spid="59" grpId="0" animBg="1"/>
      <p:bldP spid="60" grpId="0"/>
      <p:bldP spid="94" grpId="0"/>
      <p:bldP spid="95" grpId="0"/>
      <p:bldP spid="9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3799023" y="400194"/>
            <a:ext cx="4593954" cy="1031890"/>
            <a:chOff x="3590568" y="400194"/>
            <a:chExt cx="5213316" cy="1031890"/>
          </a:xfrm>
        </p:grpSpPr>
        <p:grpSp>
          <p:nvGrpSpPr>
            <p:cNvPr id="62" name="组合 61"/>
            <p:cNvGrpSpPr/>
            <p:nvPr/>
          </p:nvGrpSpPr>
          <p:grpSpPr>
            <a:xfrm>
              <a:off x="3590568" y="400194"/>
              <a:ext cx="5213316" cy="1031890"/>
              <a:chOff x="7038412" y="5298115"/>
              <a:chExt cx="3099874" cy="517828"/>
            </a:xfrm>
          </p:grpSpPr>
          <p:grpSp>
            <p:nvGrpSpPr>
              <p:cNvPr id="64" name="组合 63"/>
              <p:cNvGrpSpPr/>
              <p:nvPr/>
            </p:nvGrpSpPr>
            <p:grpSpPr>
              <a:xfrm>
                <a:off x="7038412" y="5298115"/>
                <a:ext cx="3099874" cy="517828"/>
                <a:chOff x="5718131" y="5650928"/>
                <a:chExt cx="4596458" cy="767829"/>
              </a:xfrm>
            </p:grpSpPr>
            <p:sp>
              <p:nvSpPr>
                <p:cNvPr id="66" name="圆角矩形 6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7" name="圆角矩形 6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6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63" name="矩形 62"/>
            <p:cNvSpPr/>
            <p:nvPr/>
          </p:nvSpPr>
          <p:spPr>
            <a:xfrm>
              <a:off x="4055479" y="625993"/>
              <a:ext cx="4283494" cy="707886"/>
            </a:xfrm>
            <a:prstGeom prst="rect">
              <a:avLst/>
            </a:prstGeom>
          </p:spPr>
          <p:txBody>
            <a:bodyPr wrap="square">
              <a:spAutoFit/>
            </a:bodyPr>
            <a:lstStyle/>
            <a:p>
              <a:pPr algn="ctr"/>
              <a:r>
                <a:rPr lang="zh-CN" altLang="en-US" sz="4000" dirty="0">
                  <a:solidFill>
                    <a:schemeClr val="bg1"/>
                  </a:solidFill>
                  <a:latin typeface="造字工房悦黑（非商用）常规体" pitchFamily="2" charset="-122"/>
                  <a:ea typeface="造字工房悦黑（非商用）常规体" pitchFamily="2" charset="-122"/>
                </a:rPr>
                <a:t>结果比较</a:t>
              </a:r>
              <a:endParaRPr lang="zh-CN" altLang="en-US" sz="4000" dirty="0">
                <a:solidFill>
                  <a:schemeClr val="bg1"/>
                </a:solidFill>
                <a:latin typeface="造字工房悦黑（非商用）常规体" pitchFamily="2" charset="-122"/>
                <a:ea typeface="造字工房悦黑（非商用）常规体" pitchFamily="2" charset="-122"/>
              </a:endParaRPr>
            </a:p>
          </p:txBody>
        </p:sp>
      </p:gr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8741" y="1702025"/>
            <a:ext cx="5147764" cy="4118211"/>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5998" y="1702025"/>
            <a:ext cx="5147763" cy="4118210"/>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5244" y="1702025"/>
            <a:ext cx="5158517" cy="412681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75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3799023" y="400194"/>
            <a:ext cx="4593954" cy="1031890"/>
            <a:chOff x="3590568" y="400194"/>
            <a:chExt cx="5213316" cy="1031890"/>
          </a:xfrm>
        </p:grpSpPr>
        <p:grpSp>
          <p:nvGrpSpPr>
            <p:cNvPr id="62" name="组合 61"/>
            <p:cNvGrpSpPr/>
            <p:nvPr/>
          </p:nvGrpSpPr>
          <p:grpSpPr>
            <a:xfrm>
              <a:off x="3590568" y="400194"/>
              <a:ext cx="5213316" cy="1031890"/>
              <a:chOff x="7038412" y="5298115"/>
              <a:chExt cx="3099874" cy="517828"/>
            </a:xfrm>
          </p:grpSpPr>
          <p:grpSp>
            <p:nvGrpSpPr>
              <p:cNvPr id="64" name="组合 63"/>
              <p:cNvGrpSpPr/>
              <p:nvPr/>
            </p:nvGrpSpPr>
            <p:grpSpPr>
              <a:xfrm>
                <a:off x="7038412" y="5298115"/>
                <a:ext cx="3099874" cy="517828"/>
                <a:chOff x="5718131" y="5650928"/>
                <a:chExt cx="4596458" cy="767829"/>
              </a:xfrm>
            </p:grpSpPr>
            <p:sp>
              <p:nvSpPr>
                <p:cNvPr id="66" name="圆角矩形 6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7" name="圆角矩形 6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6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63" name="矩形 62"/>
            <p:cNvSpPr/>
            <p:nvPr/>
          </p:nvSpPr>
          <p:spPr>
            <a:xfrm>
              <a:off x="4055479" y="625993"/>
              <a:ext cx="4283494" cy="707886"/>
            </a:xfrm>
            <a:prstGeom prst="rect">
              <a:avLst/>
            </a:prstGeom>
          </p:spPr>
          <p:txBody>
            <a:bodyPr wrap="square">
              <a:spAutoFit/>
            </a:bodyPr>
            <a:lstStyle/>
            <a:p>
              <a:pPr algn="ctr"/>
              <a:r>
                <a:rPr lang="zh-CN" altLang="en-US" sz="4000" dirty="0">
                  <a:solidFill>
                    <a:schemeClr val="bg1"/>
                  </a:solidFill>
                  <a:latin typeface="造字工房悦黑（非商用）常规体" pitchFamily="2" charset="-122"/>
                  <a:ea typeface="造字工房悦黑（非商用）常规体" pitchFamily="2" charset="-122"/>
                </a:rPr>
                <a:t>结果比较</a:t>
              </a:r>
              <a:endParaRPr lang="zh-CN" altLang="en-US" sz="4000" dirty="0">
                <a:solidFill>
                  <a:schemeClr val="bg1"/>
                </a:solidFill>
                <a:latin typeface="造字工房悦黑（非商用）常规体" pitchFamily="2" charset="-122"/>
                <a:ea typeface="造字工房悦黑（非商用）常规体" pitchFamily="2" charset="-122"/>
              </a:endParaRPr>
            </a:p>
          </p:txBody>
        </p:sp>
      </p:gr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90211" y="2016711"/>
            <a:ext cx="4988786" cy="3991029"/>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8292" y="2016711"/>
            <a:ext cx="4988786" cy="3991029"/>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8292" y="2016711"/>
            <a:ext cx="4988786" cy="399102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75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3799023" y="400194"/>
            <a:ext cx="4593954" cy="1031890"/>
            <a:chOff x="3590568" y="400194"/>
            <a:chExt cx="5213316" cy="1031890"/>
          </a:xfrm>
        </p:grpSpPr>
        <p:grpSp>
          <p:nvGrpSpPr>
            <p:cNvPr id="62" name="组合 61"/>
            <p:cNvGrpSpPr/>
            <p:nvPr/>
          </p:nvGrpSpPr>
          <p:grpSpPr>
            <a:xfrm>
              <a:off x="3590568" y="400194"/>
              <a:ext cx="5213316" cy="1031890"/>
              <a:chOff x="7038412" y="5298115"/>
              <a:chExt cx="3099874" cy="517828"/>
            </a:xfrm>
          </p:grpSpPr>
          <p:grpSp>
            <p:nvGrpSpPr>
              <p:cNvPr id="64" name="组合 63"/>
              <p:cNvGrpSpPr/>
              <p:nvPr/>
            </p:nvGrpSpPr>
            <p:grpSpPr>
              <a:xfrm>
                <a:off x="7038412" y="5298115"/>
                <a:ext cx="3099874" cy="517828"/>
                <a:chOff x="5718131" y="5650928"/>
                <a:chExt cx="4596458" cy="767829"/>
              </a:xfrm>
            </p:grpSpPr>
            <p:sp>
              <p:nvSpPr>
                <p:cNvPr id="66" name="圆角矩形 6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7" name="圆角矩形 6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6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63" name="矩形 62"/>
            <p:cNvSpPr/>
            <p:nvPr/>
          </p:nvSpPr>
          <p:spPr>
            <a:xfrm>
              <a:off x="4055479" y="625993"/>
              <a:ext cx="4283494" cy="707886"/>
            </a:xfrm>
            <a:prstGeom prst="rect">
              <a:avLst/>
            </a:prstGeom>
          </p:spPr>
          <p:txBody>
            <a:bodyPr wrap="square">
              <a:spAutoFit/>
            </a:bodyPr>
            <a:lstStyle/>
            <a:p>
              <a:pPr algn="ctr"/>
              <a:r>
                <a:rPr lang="zh-CN" altLang="en-US" sz="4000" dirty="0">
                  <a:solidFill>
                    <a:schemeClr val="bg1"/>
                  </a:solidFill>
                  <a:latin typeface="造字工房悦黑（非商用）常规体" pitchFamily="2" charset="-122"/>
                  <a:ea typeface="造字工房悦黑（非商用）常规体" pitchFamily="2" charset="-122"/>
                </a:rPr>
                <a:t>结果比较</a:t>
              </a:r>
              <a:endParaRPr lang="zh-CN" altLang="en-US" sz="4000" dirty="0">
                <a:solidFill>
                  <a:schemeClr val="bg1"/>
                </a:solidFill>
                <a:latin typeface="造字工房悦黑（非商用）常规体" pitchFamily="2" charset="-122"/>
                <a:ea typeface="造字工房悦黑（非商用）常规体" pitchFamily="2" charset="-122"/>
              </a:endParaRPr>
            </a:p>
          </p:txBody>
        </p:sp>
      </p:grpSp>
      <p:pic>
        <p:nvPicPr>
          <p:cNvPr id="9" name="图片 8"/>
          <p:cNvPicPr/>
          <p:nvPr/>
        </p:nvPicPr>
        <p:blipFill>
          <a:blip r:embed="rId1"/>
          <a:stretch>
            <a:fillRect/>
          </a:stretch>
        </p:blipFill>
        <p:spPr>
          <a:xfrm>
            <a:off x="310531" y="1747005"/>
            <a:ext cx="5274310" cy="3688080"/>
          </a:xfrm>
          <a:prstGeom prst="rect">
            <a:avLst/>
          </a:prstGeom>
        </p:spPr>
      </p:pic>
      <p:pic>
        <p:nvPicPr>
          <p:cNvPr id="10" name="图片 9"/>
          <p:cNvPicPr/>
          <p:nvPr/>
        </p:nvPicPr>
        <p:blipFill>
          <a:blip r:embed="rId2"/>
          <a:stretch>
            <a:fillRect/>
          </a:stretch>
        </p:blipFill>
        <p:spPr>
          <a:xfrm>
            <a:off x="5847040" y="1747005"/>
            <a:ext cx="5266690" cy="3688080"/>
          </a:xfrm>
          <a:prstGeom prst="rect">
            <a:avLst/>
          </a:prstGeom>
          <a:noFill/>
          <a:ln>
            <a:noFill/>
          </a:ln>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664" r="7813" b="11055"/>
          <a:stretch>
            <a:fillRect/>
          </a:stretch>
        </p:blipFill>
        <p:spPr>
          <a:xfrm>
            <a:off x="5847040" y="1741018"/>
            <a:ext cx="5318673" cy="36880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75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80">
                                          <p:stCondLst>
                                            <p:cond delay="0"/>
                                          </p:stCondLst>
                                        </p:cTn>
                                        <p:tgtEl>
                                          <p:spTgt spid="10"/>
                                        </p:tgtEl>
                                      </p:cBhvr>
                                    </p:animEffect>
                                    <p:anim calcmode="lin" valueType="num">
                                      <p:cBhvr>
                                        <p:cTn id="19"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4" dur="26">
                                          <p:stCondLst>
                                            <p:cond delay="650"/>
                                          </p:stCondLst>
                                        </p:cTn>
                                        <p:tgtEl>
                                          <p:spTgt spid="10"/>
                                        </p:tgtEl>
                                      </p:cBhvr>
                                      <p:to x="100000" y="60000"/>
                                    </p:animScale>
                                    <p:animScale>
                                      <p:cBhvr>
                                        <p:cTn id="25" dur="166" decel="50000">
                                          <p:stCondLst>
                                            <p:cond delay="676"/>
                                          </p:stCondLst>
                                        </p:cTn>
                                        <p:tgtEl>
                                          <p:spTgt spid="10"/>
                                        </p:tgtEl>
                                      </p:cBhvr>
                                      <p:to x="100000" y="100000"/>
                                    </p:animScale>
                                    <p:animScale>
                                      <p:cBhvr>
                                        <p:cTn id="26" dur="26">
                                          <p:stCondLst>
                                            <p:cond delay="1312"/>
                                          </p:stCondLst>
                                        </p:cTn>
                                        <p:tgtEl>
                                          <p:spTgt spid="10"/>
                                        </p:tgtEl>
                                      </p:cBhvr>
                                      <p:to x="100000" y="80000"/>
                                    </p:animScale>
                                    <p:animScale>
                                      <p:cBhvr>
                                        <p:cTn id="27" dur="166" decel="50000">
                                          <p:stCondLst>
                                            <p:cond delay="1338"/>
                                          </p:stCondLst>
                                        </p:cTn>
                                        <p:tgtEl>
                                          <p:spTgt spid="10"/>
                                        </p:tgtEl>
                                      </p:cBhvr>
                                      <p:to x="100000" y="100000"/>
                                    </p:animScale>
                                    <p:animScale>
                                      <p:cBhvr>
                                        <p:cTn id="28" dur="26">
                                          <p:stCondLst>
                                            <p:cond delay="1642"/>
                                          </p:stCondLst>
                                        </p:cTn>
                                        <p:tgtEl>
                                          <p:spTgt spid="10"/>
                                        </p:tgtEl>
                                      </p:cBhvr>
                                      <p:to x="100000" y="90000"/>
                                    </p:animScale>
                                    <p:animScale>
                                      <p:cBhvr>
                                        <p:cTn id="29" dur="166" decel="50000">
                                          <p:stCondLst>
                                            <p:cond delay="1668"/>
                                          </p:stCondLst>
                                        </p:cTn>
                                        <p:tgtEl>
                                          <p:spTgt spid="10"/>
                                        </p:tgtEl>
                                      </p:cBhvr>
                                      <p:to x="100000" y="100000"/>
                                    </p:animScale>
                                    <p:animScale>
                                      <p:cBhvr>
                                        <p:cTn id="30" dur="26">
                                          <p:stCondLst>
                                            <p:cond delay="1808"/>
                                          </p:stCondLst>
                                        </p:cTn>
                                        <p:tgtEl>
                                          <p:spTgt spid="10"/>
                                        </p:tgtEl>
                                      </p:cBhvr>
                                      <p:to x="100000" y="95000"/>
                                    </p:animScale>
                                    <p:animScale>
                                      <p:cBhvr>
                                        <p:cTn id="31" dur="166" decel="50000">
                                          <p:stCondLst>
                                            <p:cond delay="1834"/>
                                          </p:stCondLst>
                                        </p:cTn>
                                        <p:tgtEl>
                                          <p:spTgt spid="10"/>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2000"/>
                                        <p:tgtEl>
                                          <p:spTgt spid="3"/>
                                        </p:tgtEl>
                                      </p:cBhvr>
                                    </p:animEffect>
                                    <p:anim calcmode="lin" valueType="num">
                                      <p:cBhvr>
                                        <p:cTn id="37" dur="2000" fill="hold"/>
                                        <p:tgtEl>
                                          <p:spTgt spid="3"/>
                                        </p:tgtEl>
                                        <p:attrNameLst>
                                          <p:attrName>ppt_w</p:attrName>
                                        </p:attrNameLst>
                                      </p:cBhvr>
                                      <p:tavLst>
                                        <p:tav tm="0" fmla="#ppt_w*sin(2.5*pi*$)">
                                          <p:val>
                                            <p:fltVal val="0"/>
                                          </p:val>
                                        </p:tav>
                                        <p:tav tm="100000">
                                          <p:val>
                                            <p:fltVal val="1"/>
                                          </p:val>
                                        </p:tav>
                                      </p:tavLst>
                                    </p:anim>
                                    <p:anim calcmode="lin" valueType="num">
                                      <p:cBhvr>
                                        <p:cTn id="38"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25"/>
          <p:cNvSpPr/>
          <p:nvPr/>
        </p:nvSpPr>
        <p:spPr>
          <a:xfrm>
            <a:off x="687028" y="4696107"/>
            <a:ext cx="10320496" cy="1303758"/>
          </a:xfrm>
          <a:prstGeom prst="roundRect">
            <a:avLst>
              <a:gd name="adj" fmla="val 6410"/>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a:solidFill>
                <a:prstClr val="black"/>
              </a:solidFill>
            </a:endParaRPr>
          </a:p>
        </p:txBody>
      </p:sp>
      <p:grpSp>
        <p:nvGrpSpPr>
          <p:cNvPr id="27" name="组合 26"/>
          <p:cNvGrpSpPr/>
          <p:nvPr/>
        </p:nvGrpSpPr>
        <p:grpSpPr>
          <a:xfrm>
            <a:off x="607783" y="1775883"/>
            <a:ext cx="2938602" cy="787440"/>
            <a:chOff x="9087077" y="1527388"/>
            <a:chExt cx="2303707" cy="2303706"/>
          </a:xfrm>
        </p:grpSpPr>
        <p:sp>
          <p:nvSpPr>
            <p:cNvPr id="28" name="椭圆 33"/>
            <p:cNvSpPr/>
            <p:nvPr/>
          </p:nvSpPr>
          <p:spPr>
            <a:xfrm>
              <a:off x="9087077" y="1527388"/>
              <a:ext cx="2303707" cy="2303706"/>
            </a:xfrm>
            <a:prstGeom prst="roundRect">
              <a:avLst/>
            </a:prstGeom>
            <a:gradFill>
              <a:gsLst>
                <a:gs pos="0">
                  <a:sysClr val="window" lastClr="FFFFFF"/>
                </a:gs>
                <a:gs pos="100000">
                  <a:srgbClr val="E2E2E2"/>
                </a:gs>
              </a:gsLst>
              <a:lin ang="2700000" scaled="1"/>
            </a:gradFill>
            <a:ln w="25400" cap="flat" cmpd="sng" algn="ctr">
              <a:noFill/>
              <a:prstDash val="solid"/>
            </a:ln>
            <a:effectLst>
              <a:outerShdw blurRad="190500" dist="88900" dir="2700000" algn="tl" rotWithShape="0">
                <a:prstClr val="black">
                  <a:alpha val="30000"/>
                </a:prstClr>
              </a:outerShdw>
            </a:effectLst>
          </p:spPr>
          <p:txBody>
            <a:bodyPr wrap="square" rtlCol="0" anchor="ctr">
              <a:noAutofit/>
            </a:bodyP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29" name="椭圆 34"/>
            <p:cNvSpPr/>
            <p:nvPr/>
          </p:nvSpPr>
          <p:spPr>
            <a:xfrm>
              <a:off x="9166557" y="1710379"/>
              <a:ext cx="2144746" cy="1937724"/>
            </a:xfrm>
            <a:prstGeom prst="roundRect">
              <a:avLst/>
            </a:prstGeom>
            <a:solidFill>
              <a:schemeClr val="accent3"/>
            </a:solidFill>
            <a:ln w="25400" cap="flat" cmpd="sng" algn="ctr">
              <a:gradFill flip="none" rotWithShape="1">
                <a:gsLst>
                  <a:gs pos="0">
                    <a:sysClr val="window" lastClr="FFFFFF">
                      <a:lumMod val="85000"/>
                    </a:sysClr>
                  </a:gs>
                  <a:gs pos="100000">
                    <a:sysClr val="window" lastClr="FFFFFF"/>
                  </a:gs>
                </a:gsLst>
                <a:lin ang="2700000" scaled="1"/>
                <a:tileRect/>
              </a:gradFill>
              <a:prstDash val="solid"/>
            </a:ln>
            <a:effectLst>
              <a:innerShdw blurRad="88900" dist="38100" dir="13500000">
                <a:prstClr val="black">
                  <a:alpha val="40000"/>
                </a:prstClr>
              </a:innerShdw>
            </a:effectLst>
          </p:spPr>
          <p:txBody>
            <a:bodyPr rtlCol="0" anchor="ctr"/>
            <a:lstStyle/>
            <a:p>
              <a:pPr algn="ctr"/>
              <a:endParaRPr lang="zh-CN" altLang="en-US" kern="0">
                <a:solidFill>
                  <a:sysClr val="window" lastClr="FFFFFF"/>
                </a:solidFill>
                <a:latin typeface="Calibri" panose="020F0502020204030204"/>
                <a:ea typeface="宋体" panose="02010600030101010101" pitchFamily="2" charset="-122"/>
              </a:endParaRPr>
            </a:p>
          </p:txBody>
        </p:sp>
      </p:grpSp>
      <p:sp>
        <p:nvSpPr>
          <p:cNvPr id="14" name="圆角矩形 13"/>
          <p:cNvSpPr/>
          <p:nvPr/>
        </p:nvSpPr>
        <p:spPr>
          <a:xfrm>
            <a:off x="687028" y="3064095"/>
            <a:ext cx="10320496" cy="1402408"/>
          </a:xfrm>
          <a:prstGeom prst="roundRect">
            <a:avLst>
              <a:gd name="adj" fmla="val 6410"/>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a:solidFill>
                <a:prstClr val="black"/>
              </a:solidFill>
            </a:endParaRPr>
          </a:p>
        </p:txBody>
      </p:sp>
      <p:sp>
        <p:nvSpPr>
          <p:cNvPr id="19" name="文本框 94"/>
          <p:cNvSpPr txBox="1">
            <a:spLocks noChangeArrowheads="1"/>
          </p:cNvSpPr>
          <p:nvPr/>
        </p:nvSpPr>
        <p:spPr bwMode="auto">
          <a:xfrm>
            <a:off x="860418" y="1938770"/>
            <a:ext cx="24333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algn="ctr" eaLnBrk="1" hangingPunct="1"/>
            <a:r>
              <a:rPr lang="zh-CN" altLang="en-US" sz="2400" dirty="0">
                <a:solidFill>
                  <a:schemeClr val="bg1"/>
                </a:solidFill>
                <a:latin typeface="+mn-ea"/>
                <a:ea typeface="+mn-ea"/>
              </a:rPr>
              <a:t>滤波原理</a:t>
            </a:r>
            <a:endParaRPr lang="zh-CN" altLang="en-US" sz="2400" dirty="0">
              <a:solidFill>
                <a:schemeClr val="bg1"/>
              </a:solidFill>
              <a:latin typeface="+mn-ea"/>
              <a:ea typeface="+mn-ea"/>
            </a:endParaRPr>
          </a:p>
        </p:txBody>
      </p:sp>
      <p:sp>
        <p:nvSpPr>
          <p:cNvPr id="20" name="文本框 19"/>
          <p:cNvSpPr txBox="1"/>
          <p:nvPr/>
        </p:nvSpPr>
        <p:spPr>
          <a:xfrm>
            <a:off x="760299" y="3122746"/>
            <a:ext cx="10100206" cy="1137491"/>
          </a:xfrm>
          <a:prstGeom prst="rect">
            <a:avLst/>
          </a:prstGeom>
          <a:noFill/>
        </p:spPr>
        <p:txBody>
          <a:bodyPr wrap="square">
            <a:spAutoFit/>
          </a:bodyPr>
          <a:lstStyle/>
          <a:p>
            <a:pPr defTabSz="1016000">
              <a:lnSpc>
                <a:spcPct val="150000"/>
              </a:lnSpc>
              <a:buClr>
                <a:srgbClr val="E84E2D"/>
              </a:buClr>
              <a:defRPr/>
            </a:pPr>
            <a:r>
              <a:rPr lang="zh-CN" altLang="en-US" sz="2400" dirty="0">
                <a:solidFill>
                  <a:schemeClr val="tx1">
                    <a:lumMod val="85000"/>
                    <a:lumOff val="15000"/>
                  </a:schemeClr>
                </a:solidFill>
                <a:latin typeface="+mn-ea"/>
              </a:rPr>
              <a:t>      在未含</a:t>
            </a:r>
            <a:r>
              <a:rPr lang="en-US" altLang="zh-CN" sz="2400" dirty="0">
                <a:solidFill>
                  <a:schemeClr val="tx1">
                    <a:lumMod val="85000"/>
                    <a:lumOff val="15000"/>
                  </a:schemeClr>
                </a:solidFill>
                <a:latin typeface="+mn-ea"/>
              </a:rPr>
              <a:t>RGB</a:t>
            </a:r>
            <a:r>
              <a:rPr lang="zh-CN" altLang="en-US" sz="2400" dirty="0">
                <a:solidFill>
                  <a:schemeClr val="tx1">
                    <a:lumMod val="85000"/>
                    <a:lumOff val="15000"/>
                  </a:schemeClr>
                </a:solidFill>
                <a:latin typeface="+mn-ea"/>
              </a:rPr>
              <a:t>三分量的灰度图中，</a:t>
            </a:r>
            <a:r>
              <a:rPr lang="zh-CN" altLang="zh-CN" sz="2400" dirty="0">
                <a:latin typeface="+mn-ea"/>
              </a:rPr>
              <a:t>对每一个像素，把它上下左右的像素值与之相减，得到的差取绝对值再相加，最后将和放入该像素对应的位置</a:t>
            </a:r>
            <a:r>
              <a:rPr lang="zh-CN" altLang="en-US" sz="2400" dirty="0">
                <a:latin typeface="+mn-ea"/>
              </a:rPr>
              <a:t>。</a:t>
            </a:r>
            <a:endParaRPr lang="en-US" altLang="zh-CN" sz="2400" dirty="0">
              <a:solidFill>
                <a:schemeClr val="tx1">
                  <a:lumMod val="85000"/>
                  <a:lumOff val="15000"/>
                </a:schemeClr>
              </a:solidFill>
              <a:latin typeface="+mn-ea"/>
            </a:endParaRPr>
          </a:p>
        </p:txBody>
      </p:sp>
      <p:sp>
        <p:nvSpPr>
          <p:cNvPr id="22" name="Text Box 5"/>
          <p:cNvSpPr txBox="1">
            <a:spLocks noChangeArrowheads="1"/>
          </p:cNvSpPr>
          <p:nvPr/>
        </p:nvSpPr>
        <p:spPr bwMode="auto">
          <a:xfrm>
            <a:off x="860418" y="4866347"/>
            <a:ext cx="100000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dirty="0"/>
              <a:t>用以上方法来达到提取边缘的效果。</a:t>
            </a:r>
            <a:r>
              <a:rPr lang="zh-CN" altLang="zh-CN" sz="2400" dirty="0"/>
              <a:t>为了使提取效果更明显，我们还加上了四个角上的像素值与中心像素值的差。</a:t>
            </a:r>
            <a:endParaRPr lang="zh-CN" altLang="zh-CN" sz="2400" dirty="0"/>
          </a:p>
        </p:txBody>
      </p:sp>
      <p:grpSp>
        <p:nvGrpSpPr>
          <p:cNvPr id="30" name="组合 29"/>
          <p:cNvGrpSpPr/>
          <p:nvPr/>
        </p:nvGrpSpPr>
        <p:grpSpPr>
          <a:xfrm>
            <a:off x="3799023" y="400194"/>
            <a:ext cx="4593954" cy="1031890"/>
            <a:chOff x="3590568" y="400194"/>
            <a:chExt cx="5213316" cy="1031890"/>
          </a:xfrm>
        </p:grpSpPr>
        <p:grpSp>
          <p:nvGrpSpPr>
            <p:cNvPr id="31" name="组合 30"/>
            <p:cNvGrpSpPr/>
            <p:nvPr/>
          </p:nvGrpSpPr>
          <p:grpSpPr>
            <a:xfrm>
              <a:off x="3590568" y="400194"/>
              <a:ext cx="5213316" cy="1031890"/>
              <a:chOff x="7038412" y="5298115"/>
              <a:chExt cx="3099874" cy="517828"/>
            </a:xfrm>
          </p:grpSpPr>
          <p:grpSp>
            <p:nvGrpSpPr>
              <p:cNvPr id="33" name="组合 32"/>
              <p:cNvGrpSpPr/>
              <p:nvPr/>
            </p:nvGrpSpPr>
            <p:grpSpPr>
              <a:xfrm>
                <a:off x="7038412" y="5298115"/>
                <a:ext cx="3099874" cy="517828"/>
                <a:chOff x="5718131" y="5650928"/>
                <a:chExt cx="4596458" cy="767829"/>
              </a:xfrm>
            </p:grpSpPr>
            <p:sp>
              <p:nvSpPr>
                <p:cNvPr id="35" name="圆角矩形 34"/>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圆角矩形 35"/>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4"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4055479" y="625993"/>
              <a:ext cx="4283494" cy="707886"/>
            </a:xfrm>
            <a:prstGeom prst="rect">
              <a:avLst/>
            </a:prstGeom>
          </p:spPr>
          <p:txBody>
            <a:bodyPr wrap="square">
              <a:spAutoFit/>
            </a:bodyPr>
            <a:lstStyle/>
            <a:p>
              <a:pPr algn="ctr"/>
              <a:r>
                <a:rPr lang="zh-CN" altLang="en-US" sz="4000" dirty="0">
                  <a:solidFill>
                    <a:schemeClr val="bg1"/>
                  </a:solidFill>
                  <a:latin typeface="造字工房悦黑（非商用）常规体" pitchFamily="2" charset="-122"/>
                  <a:ea typeface="造字工房悦黑（非商用）常规体" pitchFamily="2" charset="-122"/>
                </a:rPr>
                <a:t>拉普拉斯滤波</a:t>
              </a:r>
              <a:endParaRPr lang="zh-CN" altLang="en-US" sz="4000" dirty="0">
                <a:solidFill>
                  <a:schemeClr val="bg1"/>
                </a:solidFill>
                <a:latin typeface="造字工房悦黑（非商用）常规体" pitchFamily="2" charset="-122"/>
                <a:ea typeface="造字工房悦黑（非商用）常规体" pitchFamily="2"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750"/>
                                        <p:tgtEl>
                                          <p:spTgt spid="30"/>
                                        </p:tgtEl>
                                      </p:cBhvr>
                                    </p:animEffect>
                                  </p:childTnLst>
                                </p:cTn>
                              </p:par>
                            </p:childTnLst>
                          </p:cTn>
                        </p:par>
                        <p:par>
                          <p:cTn id="12" fill="hold">
                            <p:stCondLst>
                              <p:cond delay="1500"/>
                            </p:stCondLst>
                            <p:childTnLst>
                              <p:par>
                                <p:cTn id="13" presetID="2" presetClass="entr" presetSubtype="1" decel="10000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2" presetClass="entr" presetSubtype="4" decel="10000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anim calcmode="lin" valueType="num">
                                      <p:cBhvr>
                                        <p:cTn id="31" dur="1000" fill="hold"/>
                                        <p:tgtEl>
                                          <p:spTgt spid="26"/>
                                        </p:tgtEl>
                                        <p:attrNameLst>
                                          <p:attrName>ppt_x</p:attrName>
                                        </p:attrNameLst>
                                      </p:cBhvr>
                                      <p:tavLst>
                                        <p:tav tm="0">
                                          <p:val>
                                            <p:strVal val="#ppt_x"/>
                                          </p:val>
                                        </p:tav>
                                        <p:tav tm="100000">
                                          <p:val>
                                            <p:strVal val="#ppt_x"/>
                                          </p:val>
                                        </p:tav>
                                      </p:tavLst>
                                    </p:anim>
                                    <p:anim calcmode="lin" valueType="num">
                                      <p:cBhvr>
                                        <p:cTn id="32" dur="1000" fill="hold"/>
                                        <p:tgtEl>
                                          <p:spTgt spid="26"/>
                                        </p:tgtEl>
                                        <p:attrNameLst>
                                          <p:attrName>ppt_y</p:attrName>
                                        </p:attrNameLst>
                                      </p:cBhvr>
                                      <p:tavLst>
                                        <p:tav tm="0">
                                          <p:val>
                                            <p:strVal val="#ppt_y+.1"/>
                                          </p:val>
                                        </p:tav>
                                        <p:tav tm="100000">
                                          <p:val>
                                            <p:strVal val="#ppt_y"/>
                                          </p:val>
                                        </p:tav>
                                      </p:tavLst>
                                    </p:anim>
                                  </p:childTnLst>
                                </p:cTn>
                              </p:par>
                            </p:childTnLst>
                          </p:cTn>
                        </p:par>
                        <p:par>
                          <p:cTn id="33" fill="hold">
                            <p:stCondLst>
                              <p:cond delay="1000"/>
                            </p:stCondLst>
                            <p:childTnLst>
                              <p:par>
                                <p:cTn id="34" presetID="22" presetClass="entr" presetSubtype="1"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up)">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4" grpId="0" animBg="1"/>
      <p:bldP spid="19" grpId="0"/>
      <p:bldP spid="20"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25"/>
          <p:cNvSpPr/>
          <p:nvPr/>
        </p:nvSpPr>
        <p:spPr>
          <a:xfrm>
            <a:off x="1057270" y="2512326"/>
            <a:ext cx="3887608" cy="2885352"/>
          </a:xfrm>
          <a:prstGeom prst="roundRect">
            <a:avLst>
              <a:gd name="adj" fmla="val 6410"/>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a:solidFill>
                <a:prstClr val="black"/>
              </a:solidFill>
            </a:endParaRPr>
          </a:p>
        </p:txBody>
      </p:sp>
      <p:sp>
        <p:nvSpPr>
          <p:cNvPr id="6" name="Line 20"/>
          <p:cNvSpPr>
            <a:spLocks noChangeShapeType="1"/>
          </p:cNvSpPr>
          <p:nvPr/>
        </p:nvSpPr>
        <p:spPr bwMode="auto">
          <a:xfrm flipV="1">
            <a:off x="2085499" y="6393657"/>
            <a:ext cx="8957733" cy="0"/>
          </a:xfrm>
          <a:prstGeom prst="line">
            <a:avLst/>
          </a:prstGeom>
          <a:noFill/>
          <a:ln w="12700" cap="rnd">
            <a:solidFill>
              <a:schemeClr val="bg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400">
              <a:solidFill>
                <a:schemeClr val="tx1">
                  <a:lumMod val="95000"/>
                  <a:lumOff val="5000"/>
                </a:schemeClr>
              </a:solidFill>
            </a:endParaRPr>
          </a:p>
        </p:txBody>
      </p:sp>
      <p:grpSp>
        <p:nvGrpSpPr>
          <p:cNvPr id="38" name="组合 37"/>
          <p:cNvGrpSpPr/>
          <p:nvPr/>
        </p:nvGrpSpPr>
        <p:grpSpPr>
          <a:xfrm>
            <a:off x="676536" y="1403321"/>
            <a:ext cx="2528972" cy="717590"/>
            <a:chOff x="621080" y="1576725"/>
            <a:chExt cx="2528972" cy="717590"/>
          </a:xfrm>
        </p:grpSpPr>
        <p:grpSp>
          <p:nvGrpSpPr>
            <p:cNvPr id="39" name="组合 38"/>
            <p:cNvGrpSpPr/>
            <p:nvPr/>
          </p:nvGrpSpPr>
          <p:grpSpPr>
            <a:xfrm>
              <a:off x="621080" y="1576725"/>
              <a:ext cx="2528972" cy="717590"/>
              <a:chOff x="9087077" y="1527388"/>
              <a:chExt cx="2303707" cy="2303706"/>
            </a:xfrm>
          </p:grpSpPr>
          <p:sp>
            <p:nvSpPr>
              <p:cNvPr id="41" name="椭圆 33"/>
              <p:cNvSpPr/>
              <p:nvPr/>
            </p:nvSpPr>
            <p:spPr>
              <a:xfrm>
                <a:off x="9087077" y="1527388"/>
                <a:ext cx="2303707" cy="2303706"/>
              </a:xfrm>
              <a:prstGeom prst="roundRect">
                <a:avLst/>
              </a:prstGeom>
              <a:gradFill>
                <a:gsLst>
                  <a:gs pos="0">
                    <a:schemeClr val="bg1">
                      <a:lumMod val="85000"/>
                    </a:schemeClr>
                  </a:gs>
                  <a:gs pos="100000">
                    <a:schemeClr val="bg1"/>
                  </a:gs>
                </a:gsLst>
                <a:lin ang="2700000" scaled="1"/>
              </a:gradFill>
              <a:ln w="25400" cap="flat" cmpd="sng" algn="ctr">
                <a:noFill/>
                <a:prstDash val="solid"/>
              </a:ln>
              <a:effectLst>
                <a:outerShdw blurRad="190500" dist="88900" dir="2700000" algn="tl" rotWithShape="0">
                  <a:prstClr val="black">
                    <a:alpha val="30000"/>
                  </a:prstClr>
                </a:outerShdw>
              </a:effectLst>
            </p:spPr>
            <p:txBody>
              <a:bodyPr wrap="square" rtlCol="0" anchor="ctr">
                <a:noAutofit/>
              </a:bodyP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42" name="椭圆 34"/>
              <p:cNvSpPr/>
              <p:nvPr/>
            </p:nvSpPr>
            <p:spPr>
              <a:xfrm>
                <a:off x="9166557" y="1710379"/>
                <a:ext cx="2144746" cy="1937724"/>
              </a:xfrm>
              <a:prstGeom prst="roundRect">
                <a:avLst/>
              </a:prstGeom>
              <a:solidFill>
                <a:schemeClr val="accent1"/>
              </a:solidFill>
              <a:ln w="25400" cap="flat" cmpd="sng" algn="ctr">
                <a:gradFill flip="none" rotWithShape="1">
                  <a:gsLst>
                    <a:gs pos="0">
                      <a:sysClr val="window" lastClr="FFFFFF">
                        <a:lumMod val="85000"/>
                      </a:sysClr>
                    </a:gs>
                    <a:gs pos="100000">
                      <a:sysClr val="window" lastClr="FFFFFF"/>
                    </a:gs>
                  </a:gsLst>
                  <a:lin ang="2700000" scaled="1"/>
                  <a:tileRect/>
                </a:gradFill>
                <a:prstDash val="solid"/>
              </a:ln>
              <a:effectLst>
                <a:innerShdw blurRad="88900" dist="38100" dir="13500000">
                  <a:prstClr val="black">
                    <a:alpha val="40000"/>
                  </a:prstClr>
                </a:innerShdw>
              </a:effectLst>
            </p:spPr>
            <p:txBody>
              <a:bodyPr rtlCol="0" anchor="ctr"/>
              <a:lstStyle/>
              <a:p>
                <a:pPr algn="ctr"/>
                <a:endParaRPr lang="zh-CN" altLang="en-US" kern="0">
                  <a:solidFill>
                    <a:sysClr val="window" lastClr="FFFFFF"/>
                  </a:solidFill>
                  <a:latin typeface="Calibri" panose="020F0502020204030204"/>
                  <a:ea typeface="宋体" panose="02010600030101010101" pitchFamily="2" charset="-122"/>
                </a:endParaRPr>
              </a:p>
            </p:txBody>
          </p:sp>
        </p:grpSp>
        <p:sp>
          <p:nvSpPr>
            <p:cNvPr id="40" name="Text Box 21"/>
            <p:cNvSpPr txBox="1">
              <a:spLocks noChangeArrowheads="1"/>
            </p:cNvSpPr>
            <p:nvPr/>
          </p:nvSpPr>
          <p:spPr bwMode="invGray">
            <a:xfrm>
              <a:off x="1052853" y="1694251"/>
              <a:ext cx="1665427" cy="50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a:solidFill>
                    <a:schemeClr val="tx1"/>
                  </a:solidFill>
                  <a:latin typeface="Arial" panose="020B0604020202020204" pitchFamily="34" charset="0"/>
                  <a:ea typeface="黑体" panose="02010609060101010101" charset="-122"/>
                </a:defRPr>
              </a:lvl1pPr>
              <a:lvl2pPr marL="742950" indent="-285750" algn="ctr">
                <a:defRPr>
                  <a:solidFill>
                    <a:schemeClr val="tx1"/>
                  </a:solidFill>
                  <a:latin typeface="Arial" panose="020B0604020202020204" pitchFamily="34" charset="0"/>
                  <a:ea typeface="黑体" panose="02010609060101010101" charset="-122"/>
                </a:defRPr>
              </a:lvl2pPr>
              <a:lvl3pPr marL="1143000" indent="-228600" algn="ctr">
                <a:defRPr>
                  <a:solidFill>
                    <a:schemeClr val="tx1"/>
                  </a:solidFill>
                  <a:latin typeface="Arial" panose="020B0604020202020204" pitchFamily="34" charset="0"/>
                  <a:ea typeface="黑体" panose="02010609060101010101" charset="-122"/>
                </a:defRPr>
              </a:lvl3pPr>
              <a:lvl4pPr marL="1600200" indent="-228600" algn="ctr">
                <a:defRPr>
                  <a:solidFill>
                    <a:schemeClr val="tx1"/>
                  </a:solidFill>
                  <a:latin typeface="Arial" panose="020B0604020202020204" pitchFamily="34" charset="0"/>
                  <a:ea typeface="黑体" panose="02010609060101010101" charset="-122"/>
                </a:defRPr>
              </a:lvl4pPr>
              <a:lvl5pPr marL="2057400" indent="-228600" algn="ctr">
                <a:defRPr>
                  <a:solidFill>
                    <a:schemeClr val="tx1"/>
                  </a:solidFill>
                  <a:latin typeface="Arial" panose="020B0604020202020204" pitchFamily="34" charset="0"/>
                  <a:ea typeface="黑体" panose="02010609060101010101"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9pPr>
            </a:lstStyle>
            <a:p>
              <a:pPr eaLnBrk="1" hangingPunct="1"/>
              <a:r>
                <a:rPr lang="zh-CN" altLang="en-US" sz="2665" dirty="0">
                  <a:solidFill>
                    <a:schemeClr val="bg1"/>
                  </a:solidFill>
                  <a:latin typeface="+mn-ea"/>
                  <a:ea typeface="+mn-ea"/>
                </a:rPr>
                <a:t>滤波原理</a:t>
              </a:r>
              <a:endParaRPr lang="zh-CN" altLang="en-US" sz="2665" dirty="0">
                <a:solidFill>
                  <a:schemeClr val="bg1"/>
                </a:solidFill>
                <a:latin typeface="+mn-ea"/>
                <a:ea typeface="+mn-ea"/>
              </a:endParaRPr>
            </a:p>
          </p:txBody>
        </p:sp>
      </p:grpSp>
      <p:sp>
        <p:nvSpPr>
          <p:cNvPr id="15" name="文本框 14"/>
          <p:cNvSpPr txBox="1"/>
          <p:nvPr/>
        </p:nvSpPr>
        <p:spPr>
          <a:xfrm>
            <a:off x="1283962" y="2985506"/>
            <a:ext cx="3434223" cy="1938992"/>
          </a:xfrm>
          <a:prstGeom prst="rect">
            <a:avLst/>
          </a:prstGeom>
          <a:noFill/>
        </p:spPr>
        <p:txBody>
          <a:bodyPr wrap="square" rtlCol="0">
            <a:spAutoFit/>
          </a:bodyPr>
          <a:lstStyle/>
          <a:p>
            <a:r>
              <a:rPr lang="zh-CN" altLang="en-US" sz="2400" dirty="0"/>
              <a:t>在灰度图像中，每个像素点的数值变为周围八个像素点的数值之和与八倍原像素点的数据之差。</a:t>
            </a:r>
            <a:endParaRPr lang="zh-CN" altLang="en-US" sz="2400" dirty="0"/>
          </a:p>
        </p:txBody>
      </p:sp>
      <p:pic>
        <p:nvPicPr>
          <p:cNvPr id="21" name="图片 20" descr="未命名文件"/>
          <p:cNvPicPr/>
          <p:nvPr/>
        </p:nvPicPr>
        <p:blipFill>
          <a:blip r:embed="rId1"/>
          <a:stretch>
            <a:fillRect/>
          </a:stretch>
        </p:blipFill>
        <p:spPr>
          <a:xfrm>
            <a:off x="5024194" y="136525"/>
            <a:ext cx="6180413" cy="66674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par>
                          <p:cTn id="8" fill="hold">
                            <p:stCondLst>
                              <p:cond delay="1000"/>
                            </p:stCondLst>
                            <p:childTnLst>
                              <p:par>
                                <p:cTn id="9" presetID="2" presetClass="entr" presetSubtype="8" decel="10000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750" fill="hold"/>
                                        <p:tgtEl>
                                          <p:spTgt spid="38"/>
                                        </p:tgtEl>
                                        <p:attrNameLst>
                                          <p:attrName>ppt_x</p:attrName>
                                        </p:attrNameLst>
                                      </p:cBhvr>
                                      <p:tavLst>
                                        <p:tav tm="0">
                                          <p:val>
                                            <p:strVal val="0-#ppt_w/2"/>
                                          </p:val>
                                        </p:tav>
                                        <p:tav tm="100000">
                                          <p:val>
                                            <p:strVal val="#ppt_x"/>
                                          </p:val>
                                        </p:tav>
                                      </p:tavLst>
                                    </p:anim>
                                    <p:anim calcmode="lin" valueType="num">
                                      <p:cBhvr additive="base">
                                        <p:cTn id="12" dur="75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6" grpId="0" animBg="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3799023" y="400194"/>
            <a:ext cx="4593954" cy="1031890"/>
            <a:chOff x="3590568" y="400194"/>
            <a:chExt cx="5213316" cy="1031890"/>
          </a:xfrm>
        </p:grpSpPr>
        <p:grpSp>
          <p:nvGrpSpPr>
            <p:cNvPr id="62" name="组合 61"/>
            <p:cNvGrpSpPr/>
            <p:nvPr/>
          </p:nvGrpSpPr>
          <p:grpSpPr>
            <a:xfrm>
              <a:off x="3590568" y="400194"/>
              <a:ext cx="5213316" cy="1031890"/>
              <a:chOff x="7038412" y="5298115"/>
              <a:chExt cx="3099874" cy="517828"/>
            </a:xfrm>
          </p:grpSpPr>
          <p:grpSp>
            <p:nvGrpSpPr>
              <p:cNvPr id="64" name="组合 63"/>
              <p:cNvGrpSpPr/>
              <p:nvPr/>
            </p:nvGrpSpPr>
            <p:grpSpPr>
              <a:xfrm>
                <a:off x="7038412" y="5298115"/>
                <a:ext cx="3099874" cy="517828"/>
                <a:chOff x="5718131" y="5650928"/>
                <a:chExt cx="4596458" cy="767829"/>
              </a:xfrm>
            </p:grpSpPr>
            <p:sp>
              <p:nvSpPr>
                <p:cNvPr id="66" name="圆角矩形 6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7" name="圆角矩形 6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6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63" name="矩形 62"/>
            <p:cNvSpPr/>
            <p:nvPr/>
          </p:nvSpPr>
          <p:spPr>
            <a:xfrm>
              <a:off x="4055479" y="625993"/>
              <a:ext cx="4283494" cy="707886"/>
            </a:xfrm>
            <a:prstGeom prst="rect">
              <a:avLst/>
            </a:prstGeom>
          </p:spPr>
          <p:txBody>
            <a:bodyPr wrap="square">
              <a:spAutoFit/>
            </a:bodyPr>
            <a:lstStyle/>
            <a:p>
              <a:pPr algn="ctr"/>
              <a:r>
                <a:rPr lang="zh-CN" altLang="en-US" sz="4000" dirty="0">
                  <a:solidFill>
                    <a:schemeClr val="bg1"/>
                  </a:solidFill>
                  <a:latin typeface="造字工房悦黑（非商用）常规体" pitchFamily="2" charset="-122"/>
                  <a:ea typeface="造字工房悦黑（非商用）常规体" pitchFamily="2" charset="-122"/>
                </a:rPr>
                <a:t>结果比较</a:t>
              </a:r>
              <a:endParaRPr lang="zh-CN" altLang="en-US" sz="4000" dirty="0">
                <a:solidFill>
                  <a:schemeClr val="bg1"/>
                </a:solidFill>
                <a:latin typeface="造字工房悦黑（非商用）常规体" pitchFamily="2" charset="-122"/>
                <a:ea typeface="造字工房悦黑（非商用）常规体" pitchFamily="2" charset="-122"/>
              </a:endParaRPr>
            </a:p>
          </p:txBody>
        </p:sp>
      </p:grpSp>
      <p:pic>
        <p:nvPicPr>
          <p:cNvPr id="9" name="图片 8"/>
          <p:cNvPicPr/>
          <p:nvPr/>
        </p:nvPicPr>
        <p:blipFill>
          <a:blip r:embed="rId1"/>
          <a:stretch>
            <a:fillRect/>
          </a:stretch>
        </p:blipFill>
        <p:spPr>
          <a:xfrm>
            <a:off x="310531" y="1747005"/>
            <a:ext cx="5274310" cy="3688080"/>
          </a:xfrm>
          <a:prstGeom prst="rect">
            <a:avLst/>
          </a:prstGeom>
        </p:spPr>
      </p:pic>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7942" t="4209" r="7658" b="10210"/>
          <a:stretch>
            <a:fillRect/>
          </a:stretch>
        </p:blipFill>
        <p:spPr>
          <a:xfrm>
            <a:off x="5856792" y="1747005"/>
            <a:ext cx="5521124" cy="368904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75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ircle(in)">
                                      <p:cBhvr>
                                        <p:cTn id="1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3799023" y="400194"/>
            <a:ext cx="4593954" cy="1031890"/>
            <a:chOff x="3590568" y="400194"/>
            <a:chExt cx="5213316" cy="1031890"/>
          </a:xfrm>
        </p:grpSpPr>
        <p:grpSp>
          <p:nvGrpSpPr>
            <p:cNvPr id="62" name="组合 61"/>
            <p:cNvGrpSpPr/>
            <p:nvPr/>
          </p:nvGrpSpPr>
          <p:grpSpPr>
            <a:xfrm>
              <a:off x="3590568" y="400194"/>
              <a:ext cx="5213316" cy="1031890"/>
              <a:chOff x="7038412" y="5298115"/>
              <a:chExt cx="3099874" cy="517828"/>
            </a:xfrm>
          </p:grpSpPr>
          <p:grpSp>
            <p:nvGrpSpPr>
              <p:cNvPr id="64" name="组合 63"/>
              <p:cNvGrpSpPr/>
              <p:nvPr/>
            </p:nvGrpSpPr>
            <p:grpSpPr>
              <a:xfrm>
                <a:off x="7038412" y="5298115"/>
                <a:ext cx="3099874" cy="517828"/>
                <a:chOff x="5718131" y="5650928"/>
                <a:chExt cx="4596458" cy="767829"/>
              </a:xfrm>
            </p:grpSpPr>
            <p:sp>
              <p:nvSpPr>
                <p:cNvPr id="66" name="圆角矩形 6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7" name="圆角矩形 6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6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63" name="矩形 62"/>
            <p:cNvSpPr/>
            <p:nvPr/>
          </p:nvSpPr>
          <p:spPr>
            <a:xfrm>
              <a:off x="4055479" y="625993"/>
              <a:ext cx="4283494" cy="707886"/>
            </a:xfrm>
            <a:prstGeom prst="rect">
              <a:avLst/>
            </a:prstGeom>
          </p:spPr>
          <p:txBody>
            <a:bodyPr wrap="square">
              <a:spAutoFit/>
            </a:bodyPr>
            <a:lstStyle/>
            <a:p>
              <a:pPr algn="ctr"/>
              <a:r>
                <a:rPr lang="zh-CN" altLang="en-US" sz="4000" dirty="0">
                  <a:solidFill>
                    <a:schemeClr val="bg1"/>
                  </a:solidFill>
                  <a:latin typeface="造字工房悦黑（非商用）常规体" pitchFamily="2" charset="-122"/>
                  <a:ea typeface="造字工房悦黑（非商用）常规体" pitchFamily="2" charset="-122"/>
                </a:rPr>
                <a:t>结果比较</a:t>
              </a:r>
              <a:endParaRPr lang="zh-CN" altLang="en-US" sz="4000" dirty="0">
                <a:solidFill>
                  <a:schemeClr val="bg1"/>
                </a:solidFill>
                <a:latin typeface="造字工房悦黑（非商用）常规体" pitchFamily="2" charset="-122"/>
                <a:ea typeface="造字工房悦黑（非商用）常规体" pitchFamily="2" charset="-122"/>
              </a:endParaRPr>
            </a:p>
          </p:txBody>
        </p:sp>
      </p:gr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8626" t="3881" r="8799" b="11056"/>
          <a:stretch>
            <a:fillRect/>
          </a:stretch>
        </p:blipFill>
        <p:spPr>
          <a:xfrm>
            <a:off x="590309" y="1934539"/>
            <a:ext cx="4839073" cy="3822715"/>
          </a:xfrm>
          <a:prstGeom prst="rect">
            <a:avLst/>
          </a:prstGeom>
        </p:spPr>
      </p:pic>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8756" t="3882" r="8929" b="9766"/>
          <a:stretch>
            <a:fillRect/>
          </a:stretch>
        </p:blipFill>
        <p:spPr>
          <a:xfrm>
            <a:off x="5809295" y="1934539"/>
            <a:ext cx="4722472" cy="379902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75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anim calcmode="lin" valueType="num">
                                      <p:cBhvr>
                                        <p:cTn id="19" dur="1000" fill="hold"/>
                                        <p:tgtEl>
                                          <p:spTgt spid="5"/>
                                        </p:tgtEl>
                                        <p:attrNameLst>
                                          <p:attrName>style.rotation</p:attrName>
                                        </p:attrNameLst>
                                      </p:cBhvr>
                                      <p:tavLst>
                                        <p:tav tm="0">
                                          <p:val>
                                            <p:fltVal val="90"/>
                                          </p:val>
                                        </p:tav>
                                        <p:tav tm="100000">
                                          <p:val>
                                            <p:fltVal val="0"/>
                                          </p:val>
                                        </p:tav>
                                      </p:tavLst>
                                    </p:anim>
                                    <p:animEffect transition="in" filter="fade">
                                      <p:cBhvr>
                                        <p:cTn id="2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3799023" y="400194"/>
            <a:ext cx="4593954" cy="1031890"/>
            <a:chOff x="3590568" y="400194"/>
            <a:chExt cx="5213316" cy="1031890"/>
          </a:xfrm>
        </p:grpSpPr>
        <p:grpSp>
          <p:nvGrpSpPr>
            <p:cNvPr id="62" name="组合 61"/>
            <p:cNvGrpSpPr/>
            <p:nvPr/>
          </p:nvGrpSpPr>
          <p:grpSpPr>
            <a:xfrm>
              <a:off x="3590568" y="400194"/>
              <a:ext cx="5213316" cy="1031890"/>
              <a:chOff x="7038412" y="5298115"/>
              <a:chExt cx="3099874" cy="517828"/>
            </a:xfrm>
          </p:grpSpPr>
          <p:grpSp>
            <p:nvGrpSpPr>
              <p:cNvPr id="64" name="组合 63"/>
              <p:cNvGrpSpPr/>
              <p:nvPr/>
            </p:nvGrpSpPr>
            <p:grpSpPr>
              <a:xfrm>
                <a:off x="7038412" y="5298115"/>
                <a:ext cx="3099874" cy="517828"/>
                <a:chOff x="5718131" y="5650928"/>
                <a:chExt cx="4596458" cy="767829"/>
              </a:xfrm>
            </p:grpSpPr>
            <p:sp>
              <p:nvSpPr>
                <p:cNvPr id="66" name="圆角矩形 6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7" name="圆角矩形 6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6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63" name="矩形 62"/>
            <p:cNvSpPr/>
            <p:nvPr/>
          </p:nvSpPr>
          <p:spPr>
            <a:xfrm>
              <a:off x="4055479" y="625993"/>
              <a:ext cx="4283494" cy="707886"/>
            </a:xfrm>
            <a:prstGeom prst="rect">
              <a:avLst/>
            </a:prstGeom>
          </p:spPr>
          <p:txBody>
            <a:bodyPr wrap="square">
              <a:spAutoFit/>
            </a:bodyPr>
            <a:lstStyle/>
            <a:p>
              <a:pPr algn="ctr"/>
              <a:r>
                <a:rPr lang="zh-CN" altLang="en-US" sz="4000" dirty="0">
                  <a:solidFill>
                    <a:schemeClr val="bg1"/>
                  </a:solidFill>
                  <a:latin typeface="造字工房悦黑（非商用）常规体" pitchFamily="2" charset="-122"/>
                  <a:ea typeface="造字工房悦黑（非商用）常规体" pitchFamily="2" charset="-122"/>
                </a:rPr>
                <a:t>结果比较</a:t>
              </a:r>
              <a:endParaRPr lang="zh-CN" altLang="en-US" sz="4000" dirty="0">
                <a:solidFill>
                  <a:schemeClr val="bg1"/>
                </a:solidFill>
                <a:latin typeface="造字工房悦黑（非商用）常规体" pitchFamily="2" charset="-122"/>
                <a:ea typeface="造字工房悦黑（非商用）常规体" pitchFamily="2" charset="-122"/>
              </a:endParaRPr>
            </a:p>
          </p:txBody>
        </p:sp>
      </p:gr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6991" t="3376" r="7426" b="9128"/>
          <a:stretch>
            <a:fillRect/>
          </a:stretch>
        </p:blipFill>
        <p:spPr>
          <a:xfrm>
            <a:off x="580065" y="1698562"/>
            <a:ext cx="4954207" cy="3915160"/>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7383" t="3206" r="9513" b="7722"/>
          <a:stretch>
            <a:fillRect/>
          </a:stretch>
        </p:blipFill>
        <p:spPr>
          <a:xfrm>
            <a:off x="5800248" y="1698562"/>
            <a:ext cx="4767438" cy="394980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75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3799023" y="400194"/>
            <a:ext cx="4593954" cy="1031890"/>
            <a:chOff x="3590568" y="400194"/>
            <a:chExt cx="5213316" cy="1031890"/>
          </a:xfrm>
        </p:grpSpPr>
        <p:grpSp>
          <p:nvGrpSpPr>
            <p:cNvPr id="62" name="组合 61"/>
            <p:cNvGrpSpPr/>
            <p:nvPr/>
          </p:nvGrpSpPr>
          <p:grpSpPr>
            <a:xfrm>
              <a:off x="3590568" y="400194"/>
              <a:ext cx="5213316" cy="1031890"/>
              <a:chOff x="7038412" y="5298115"/>
              <a:chExt cx="3099874" cy="517828"/>
            </a:xfrm>
          </p:grpSpPr>
          <p:grpSp>
            <p:nvGrpSpPr>
              <p:cNvPr id="64" name="组合 63"/>
              <p:cNvGrpSpPr/>
              <p:nvPr/>
            </p:nvGrpSpPr>
            <p:grpSpPr>
              <a:xfrm>
                <a:off x="7038412" y="5298115"/>
                <a:ext cx="3099874" cy="517828"/>
                <a:chOff x="5718131" y="5650928"/>
                <a:chExt cx="4596458" cy="767829"/>
              </a:xfrm>
            </p:grpSpPr>
            <p:sp>
              <p:nvSpPr>
                <p:cNvPr id="66" name="圆角矩形 6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7" name="圆角矩形 6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6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63" name="矩形 62"/>
            <p:cNvSpPr/>
            <p:nvPr/>
          </p:nvSpPr>
          <p:spPr>
            <a:xfrm>
              <a:off x="4055479" y="625993"/>
              <a:ext cx="4283494" cy="707886"/>
            </a:xfrm>
            <a:prstGeom prst="rect">
              <a:avLst/>
            </a:prstGeom>
          </p:spPr>
          <p:txBody>
            <a:bodyPr wrap="square">
              <a:spAutoFit/>
            </a:bodyPr>
            <a:lstStyle/>
            <a:p>
              <a:pPr algn="ctr"/>
              <a:r>
                <a:rPr lang="zh-CN" altLang="en-US" sz="4000" dirty="0">
                  <a:solidFill>
                    <a:schemeClr val="bg1"/>
                  </a:solidFill>
                  <a:latin typeface="造字工房悦黑（非商用）常规体" pitchFamily="2" charset="-122"/>
                  <a:ea typeface="造字工房悦黑（非商用）常规体" pitchFamily="2" charset="-122"/>
                </a:rPr>
                <a:t>结果比较</a:t>
              </a:r>
              <a:endParaRPr lang="zh-CN" altLang="en-US" sz="4000" dirty="0">
                <a:solidFill>
                  <a:schemeClr val="bg1"/>
                </a:solidFill>
                <a:latin typeface="造字工房悦黑（非商用）常规体" pitchFamily="2" charset="-122"/>
                <a:ea typeface="造字工房悦黑（非商用）常规体" pitchFamily="2" charset="-122"/>
              </a:endParaRPr>
            </a:p>
          </p:txBody>
        </p:sp>
      </p:grpSp>
      <p:pic>
        <p:nvPicPr>
          <p:cNvPr id="9" name="图片 8"/>
          <p:cNvPicPr/>
          <p:nvPr/>
        </p:nvPicPr>
        <p:blipFill>
          <a:blip r:embed="rId1"/>
          <a:stretch>
            <a:fillRect/>
          </a:stretch>
        </p:blipFill>
        <p:spPr>
          <a:xfrm>
            <a:off x="374345" y="2150141"/>
            <a:ext cx="4915285" cy="3498304"/>
          </a:xfrm>
          <a:prstGeom prst="rect">
            <a:avLst/>
          </a:prstGeom>
          <a:noFill/>
          <a:ln>
            <a:noFill/>
          </a:ln>
        </p:spPr>
      </p:pic>
      <p:pic>
        <p:nvPicPr>
          <p:cNvPr id="10" name="图片 9"/>
          <p:cNvPicPr/>
          <p:nvPr/>
        </p:nvPicPr>
        <p:blipFill>
          <a:blip r:embed="rId2"/>
          <a:stretch>
            <a:fillRect/>
          </a:stretch>
        </p:blipFill>
        <p:spPr>
          <a:xfrm>
            <a:off x="5401566" y="2150140"/>
            <a:ext cx="5258718" cy="349830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75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heel(1)">
                                      <p:cBhvr>
                                        <p:cTn id="1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933412" y="3283662"/>
            <a:ext cx="4314728" cy="0"/>
          </a:xfrm>
          <a:prstGeom prst="line">
            <a:avLst/>
          </a:prstGeom>
          <a:ln w="19050">
            <a:solidFill>
              <a:schemeClr val="bg2">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933412" y="2492815"/>
            <a:ext cx="2441694" cy="769441"/>
          </a:xfrm>
          <a:prstGeom prst="rect">
            <a:avLst/>
          </a:prstGeom>
        </p:spPr>
        <p:txBody>
          <a:bodyPr wrap="none">
            <a:spAutoFit/>
          </a:bodyPr>
          <a:lstStyle/>
          <a:p>
            <a:r>
              <a:rPr lang="zh-CN" altLang="en-US" sz="4400" dirty="0">
                <a:solidFill>
                  <a:schemeClr val="accent1"/>
                </a:solidFill>
                <a:latin typeface="造字工房悦黑（非商用）常规体" pitchFamily="2" charset="-122"/>
                <a:ea typeface="造字工房悦黑（非商用）常规体" pitchFamily="2" charset="-122"/>
              </a:rPr>
              <a:t>音频部分</a:t>
            </a:r>
            <a:endParaRPr lang="zh-CN" altLang="en-US" sz="4400" dirty="0">
              <a:solidFill>
                <a:schemeClr val="accent1"/>
              </a:solidFill>
              <a:latin typeface="造字工房悦黑（非商用）常规体" pitchFamily="2" charset="-122"/>
              <a:ea typeface="造字工房悦黑（非商用）常规体" pitchFamily="2" charset="-122"/>
            </a:endParaRPr>
          </a:p>
        </p:txBody>
      </p:sp>
      <p:grpSp>
        <p:nvGrpSpPr>
          <p:cNvPr id="42" name="组合 41"/>
          <p:cNvGrpSpPr/>
          <p:nvPr/>
        </p:nvGrpSpPr>
        <p:grpSpPr>
          <a:xfrm>
            <a:off x="2943860" y="2068551"/>
            <a:ext cx="1890261" cy="1890261"/>
            <a:chOff x="997758" y="2442742"/>
            <a:chExt cx="1556194" cy="1556194"/>
          </a:xfrm>
        </p:grpSpPr>
        <p:grpSp>
          <p:nvGrpSpPr>
            <p:cNvPr id="43" name="组合 42"/>
            <p:cNvGrpSpPr/>
            <p:nvPr/>
          </p:nvGrpSpPr>
          <p:grpSpPr>
            <a:xfrm>
              <a:off x="997758" y="2442742"/>
              <a:ext cx="1556194" cy="1556194"/>
              <a:chOff x="3154508" y="1821271"/>
              <a:chExt cx="2785107" cy="2785102"/>
            </a:xfrm>
          </p:grpSpPr>
          <p:sp>
            <p:nvSpPr>
              <p:cNvPr id="45" name="Freeform 5"/>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1400">
                  <a:solidFill>
                    <a:prstClr val="black"/>
                  </a:solidFill>
                </a:endParaRPr>
              </a:p>
            </p:txBody>
          </p:sp>
          <p:sp>
            <p:nvSpPr>
              <p:cNvPr id="46" name="Freeform 5"/>
              <p:cNvSpPr/>
              <p:nvPr/>
            </p:nvSpPr>
            <p:spPr bwMode="auto">
              <a:xfrm rot="10800000">
                <a:off x="3447677" y="2114440"/>
                <a:ext cx="2198769" cy="2198765"/>
              </a:xfrm>
              <a:prstGeom prst="ellipse">
                <a:avLst/>
              </a:prstGeom>
              <a:gradFill flip="none" rotWithShape="1">
                <a:gsLst>
                  <a:gs pos="0">
                    <a:schemeClr val="accent1"/>
                  </a:gs>
                  <a:gs pos="100000">
                    <a:schemeClr val="accent1">
                      <a:lumMod val="75000"/>
                    </a:schemeClr>
                  </a:gs>
                </a:gsLst>
                <a:lin ang="2700000" scaled="1"/>
                <a:tileRect/>
              </a:gradFill>
              <a:ln w="25400">
                <a:gradFill flip="none" rotWithShape="1">
                  <a:gsLst>
                    <a:gs pos="0">
                      <a:schemeClr val="accent1">
                        <a:lumMod val="75000"/>
                      </a:schemeClr>
                    </a:gs>
                    <a:gs pos="100000">
                      <a:schemeClr val="accent1"/>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1400" dirty="0">
                  <a:solidFill>
                    <a:prstClr val="black"/>
                  </a:solidFill>
                </a:endParaRPr>
              </a:p>
            </p:txBody>
          </p:sp>
        </p:grpSp>
        <p:sp>
          <p:nvSpPr>
            <p:cNvPr id="44" name="Freeform 7"/>
            <p:cNvSpPr>
              <a:spLocks noChangeAspect="1" noEditPoints="1"/>
            </p:cNvSpPr>
            <p:nvPr/>
          </p:nvSpPr>
          <p:spPr bwMode="auto">
            <a:xfrm>
              <a:off x="1432097" y="2948295"/>
              <a:ext cx="677075" cy="55484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sp>
        <p:nvSpPr>
          <p:cNvPr id="47" name="矩形 46"/>
          <p:cNvSpPr/>
          <p:nvPr/>
        </p:nvSpPr>
        <p:spPr>
          <a:xfrm>
            <a:off x="4933412" y="3459375"/>
            <a:ext cx="2297430" cy="368300"/>
          </a:xfrm>
          <a:prstGeom prst="rect">
            <a:avLst/>
          </a:prstGeom>
        </p:spPr>
        <p:txBody>
          <a:bodyPr wrap="none">
            <a:spAutoFit/>
          </a:bodyPr>
          <a:p>
            <a:pPr marL="285750" indent="-285750" algn="l">
              <a:buFont typeface="Wingdings" panose="05000000000000000000" pitchFamily="2" charset="2"/>
              <a:buChar char="ü"/>
            </a:pPr>
            <a:r>
              <a:rPr lang="zh-CN" altLang="en-US" dirty="0">
                <a:solidFill>
                  <a:schemeClr val="bg1">
                    <a:lumMod val="50000"/>
                  </a:schemeClr>
                </a:solidFill>
                <a:latin typeface="+mn-ea"/>
              </a:rPr>
              <a:t>声音的加噪及降噪</a:t>
            </a:r>
            <a:endParaRPr lang="zh-CN" altLang="en-US" dirty="0">
              <a:solidFill>
                <a:schemeClr val="bg1">
                  <a:lumMod val="50000"/>
                </a:schemeClr>
              </a:solidFill>
              <a:latin typeface="+mn-ea"/>
            </a:endParaRPr>
          </a:p>
        </p:txBody>
      </p:sp>
      <p:sp>
        <p:nvSpPr>
          <p:cNvPr id="48" name="矩形 47"/>
          <p:cNvSpPr/>
          <p:nvPr/>
        </p:nvSpPr>
        <p:spPr>
          <a:xfrm>
            <a:off x="7159278" y="3459249"/>
            <a:ext cx="1611630" cy="368300"/>
          </a:xfrm>
          <a:prstGeom prst="rect">
            <a:avLst/>
          </a:prstGeom>
        </p:spPr>
        <p:txBody>
          <a:bodyPr wrap="none">
            <a:spAutoFit/>
          </a:bodyPr>
          <a:p>
            <a:pPr marL="285750" indent="-285750" algn="l">
              <a:buFont typeface="Wingdings" panose="05000000000000000000" pitchFamily="2" charset="2"/>
              <a:buChar char="ü"/>
            </a:pPr>
            <a:r>
              <a:rPr lang="zh-CN" altLang="en-US" dirty="0">
                <a:solidFill>
                  <a:schemeClr val="bg1">
                    <a:lumMod val="50000"/>
                  </a:schemeClr>
                </a:solidFill>
                <a:latin typeface="+mn-ea"/>
              </a:rPr>
              <a:t>声音的提取</a:t>
            </a:r>
            <a:endParaRPr lang="zh-CN" altLang="en-US" dirty="0">
              <a:solidFill>
                <a:schemeClr val="bg1">
                  <a:lumMod val="50000"/>
                </a:schemeClr>
              </a:solidFill>
              <a:latin typeface="+mn-ea"/>
            </a:endParaRPr>
          </a:p>
        </p:txBody>
      </p:sp>
      <p:sp>
        <p:nvSpPr>
          <p:cNvPr id="50" name="矩形 49"/>
          <p:cNvSpPr/>
          <p:nvPr/>
        </p:nvSpPr>
        <p:spPr>
          <a:xfrm>
            <a:off x="4933603" y="3959218"/>
            <a:ext cx="806631" cy="369332"/>
          </a:xfrm>
          <a:prstGeom prst="rect">
            <a:avLst/>
          </a:prstGeom>
        </p:spPr>
        <p:txBody>
          <a:bodyPr wrap="none">
            <a:spAutoFit/>
          </a:bodyPr>
          <a:p>
            <a:pPr marL="285750" indent="-285750">
              <a:buFont typeface="Wingdings" panose="05000000000000000000" pitchFamily="2" charset="2"/>
              <a:buChar char="ü"/>
            </a:pPr>
            <a:r>
              <a:rPr lang="en-US" altLang="zh-CN" dirty="0">
                <a:solidFill>
                  <a:schemeClr val="bg1">
                    <a:lumMod val="50000"/>
                  </a:schemeClr>
                </a:solidFill>
                <a:latin typeface="+mn-ea"/>
              </a:rPr>
              <a:t>……</a:t>
            </a:r>
            <a:endParaRPr lang="zh-CN" altLang="en-US" dirty="0">
              <a:solidFill>
                <a:schemeClr val="bg1">
                  <a:lumMod val="50000"/>
                </a:schemeClr>
              </a:solidFill>
              <a:latin typeface="+mn-ea"/>
            </a:endParaRPr>
          </a:p>
        </p:txBody>
      </p:sp>
      <p:sp>
        <p:nvSpPr>
          <p:cNvPr id="5" name="文本框 4"/>
          <p:cNvSpPr txBox="1"/>
          <p:nvPr/>
        </p:nvSpPr>
        <p:spPr>
          <a:xfrm>
            <a:off x="6777974" y="4573059"/>
            <a:ext cx="2118167" cy="368300"/>
          </a:xfrm>
          <a:prstGeom prst="rect">
            <a:avLst/>
          </a:prstGeom>
          <a:noFill/>
        </p:spPr>
        <p:txBody>
          <a:bodyPr wrap="square" rtlCol="0">
            <a:spAutoFit/>
          </a:bodyPr>
          <a:p>
            <a:r>
              <a:rPr lang="zh-CN" altLang="en-US" b="1" dirty="0">
                <a:solidFill>
                  <a:schemeClr val="bg1">
                    <a:lumMod val="50000"/>
                  </a:schemeClr>
                </a:solidFill>
              </a:rPr>
              <a:t>主讲人： 王志轶</a:t>
            </a:r>
            <a:endParaRPr lang="zh-CN" altLang="en-US" b="1" dirty="0">
              <a:solidFill>
                <a:schemeClr val="bg1">
                  <a:lumMod val="50000"/>
                </a:schemeClr>
              </a:solidFill>
            </a:endParaRPr>
          </a:p>
        </p:txBody>
      </p:sp>
      <p:sp>
        <p:nvSpPr>
          <p:cNvPr id="17" name="文本框 16"/>
          <p:cNvSpPr txBox="1"/>
          <p:nvPr/>
        </p:nvSpPr>
        <p:spPr>
          <a:xfrm>
            <a:off x="6762479" y="5023874"/>
            <a:ext cx="3214898" cy="368300"/>
          </a:xfrm>
          <a:prstGeom prst="rect">
            <a:avLst/>
          </a:prstGeom>
          <a:noFill/>
        </p:spPr>
        <p:txBody>
          <a:bodyPr wrap="square" rtlCol="0">
            <a:spAutoFit/>
          </a:bodyPr>
          <a:p>
            <a:r>
              <a:rPr lang="zh-CN" altLang="en-US" b="1" dirty="0">
                <a:solidFill>
                  <a:schemeClr val="bg1">
                    <a:lumMod val="50000"/>
                  </a:schemeClr>
                </a:solidFill>
              </a:rPr>
              <a:t>制作人： 王清扬 徐润芯</a:t>
            </a:r>
            <a:endParaRPr lang="zh-CN" altLang="en-US" b="1" dirty="0">
              <a:solidFill>
                <a:schemeClr val="bg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600" fill="hold"/>
                                        <p:tgtEl>
                                          <p:spTgt spid="11"/>
                                        </p:tgtEl>
                                        <p:attrNameLst>
                                          <p:attrName>ppt_x</p:attrName>
                                        </p:attrNameLst>
                                      </p:cBhvr>
                                      <p:tavLst>
                                        <p:tav tm="0">
                                          <p:val>
                                            <p:strVal val="1+#ppt_w/2"/>
                                          </p:val>
                                        </p:tav>
                                        <p:tav tm="100000">
                                          <p:val>
                                            <p:strVal val="#ppt_x"/>
                                          </p:val>
                                        </p:tav>
                                      </p:tavLst>
                                    </p:anim>
                                    <p:anim calcmode="lin" valueType="num">
                                      <p:cBhvr additive="base">
                                        <p:cTn id="13" dur="6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279"/>
                            </p:stCondLst>
                            <p:childTnLst>
                              <p:par>
                                <p:cTn id="15" presetID="22" presetClass="entr" presetSubtype="8"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par>
                          <p:cTn id="18" fill="hold">
                            <p:stCondLst>
                              <p:cond delay="1779"/>
                            </p:stCondLst>
                            <p:childTnLst>
                              <p:par>
                                <p:cTn id="19" presetID="2" presetClass="entr" presetSubtype="4" decel="10000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500" fill="hold"/>
                                        <p:tgtEl>
                                          <p:spTgt spid="47"/>
                                        </p:tgtEl>
                                        <p:attrNameLst>
                                          <p:attrName>ppt_x</p:attrName>
                                        </p:attrNameLst>
                                      </p:cBhvr>
                                      <p:tavLst>
                                        <p:tav tm="0">
                                          <p:val>
                                            <p:strVal val="#ppt_x"/>
                                          </p:val>
                                        </p:tav>
                                        <p:tav tm="100000">
                                          <p:val>
                                            <p:strVal val="#ppt_x"/>
                                          </p:val>
                                        </p:tav>
                                      </p:tavLst>
                                    </p:anim>
                                    <p:anim calcmode="lin" valueType="num">
                                      <p:cBhvr additive="base">
                                        <p:cTn id="22" dur="500" fill="hold"/>
                                        <p:tgtEl>
                                          <p:spTgt spid="47"/>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30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fill="hold"/>
                                        <p:tgtEl>
                                          <p:spTgt spid="48"/>
                                        </p:tgtEl>
                                        <p:attrNameLst>
                                          <p:attrName>ppt_x</p:attrName>
                                        </p:attrNameLst>
                                      </p:cBhvr>
                                      <p:tavLst>
                                        <p:tav tm="0">
                                          <p:val>
                                            <p:strVal val="#ppt_x"/>
                                          </p:val>
                                        </p:tav>
                                        <p:tav tm="100000">
                                          <p:val>
                                            <p:strVal val="#ppt_x"/>
                                          </p:val>
                                        </p:tav>
                                      </p:tavLst>
                                    </p:anim>
                                    <p:anim calcmode="lin" valueType="num">
                                      <p:cBhvr additive="base">
                                        <p:cTn id="26" dur="500" fill="hold"/>
                                        <p:tgtEl>
                                          <p:spTgt spid="48"/>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450"/>
                                  </p:stCondLst>
                                  <p:childTnLst>
                                    <p:set>
                                      <p:cBhvr>
                                        <p:cTn id="28" dur="1" fill="hold">
                                          <p:stCondLst>
                                            <p:cond delay="0"/>
                                          </p:stCondLst>
                                        </p:cTn>
                                        <p:tgtEl>
                                          <p:spTgt spid="50"/>
                                        </p:tgtEl>
                                        <p:attrNameLst>
                                          <p:attrName>style.visibility</p:attrName>
                                        </p:attrNameLst>
                                      </p:cBhvr>
                                      <p:to>
                                        <p:strVal val="visible"/>
                                      </p:to>
                                    </p:set>
                                    <p:anim calcmode="lin" valueType="num">
                                      <p:cBhvr additive="base">
                                        <p:cTn id="29" dur="500" fill="hold"/>
                                        <p:tgtEl>
                                          <p:spTgt spid="50"/>
                                        </p:tgtEl>
                                        <p:attrNameLst>
                                          <p:attrName>ppt_x</p:attrName>
                                        </p:attrNameLst>
                                      </p:cBhvr>
                                      <p:tavLst>
                                        <p:tav tm="0">
                                          <p:val>
                                            <p:strVal val="#ppt_x"/>
                                          </p:val>
                                        </p:tav>
                                        <p:tav tm="100000">
                                          <p:val>
                                            <p:strVal val="#ppt_x"/>
                                          </p:val>
                                        </p:tav>
                                      </p:tavLst>
                                    </p:anim>
                                    <p:anim calcmode="lin" valueType="num">
                                      <p:cBhvr additive="base">
                                        <p:cTn id="3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7" grpId="0"/>
      <p:bldP spid="48" grpId="0"/>
      <p:bldP spid="5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组合 151"/>
          <p:cNvGrpSpPr/>
          <p:nvPr/>
        </p:nvGrpSpPr>
        <p:grpSpPr>
          <a:xfrm>
            <a:off x="3590568" y="463992"/>
            <a:ext cx="5213316" cy="1031890"/>
            <a:chOff x="7038412" y="5298115"/>
            <a:chExt cx="3099874" cy="517828"/>
          </a:xfrm>
        </p:grpSpPr>
        <p:grpSp>
          <p:nvGrpSpPr>
            <p:cNvPr id="153" name="组合 152"/>
            <p:cNvGrpSpPr/>
            <p:nvPr/>
          </p:nvGrpSpPr>
          <p:grpSpPr>
            <a:xfrm>
              <a:off x="7038412" y="5298115"/>
              <a:ext cx="3099874" cy="517828"/>
              <a:chOff x="5718131" y="5650928"/>
              <a:chExt cx="4596458" cy="767829"/>
            </a:xfrm>
          </p:grpSpPr>
          <p:sp>
            <p:nvSpPr>
              <p:cNvPr id="156" name="圆角矩形 15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8" name="圆角矩形 157"/>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5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159" name="标题 1"/>
          <p:cNvSpPr txBox="1"/>
          <p:nvPr/>
        </p:nvSpPr>
        <p:spPr>
          <a:xfrm>
            <a:off x="4194257" y="476356"/>
            <a:ext cx="4005932" cy="683927"/>
          </a:xfrm>
          <a:prstGeom prst="rect">
            <a:avLst/>
          </a:prstGeom>
        </p:spPr>
        <p:txBody>
          <a:bodyPr lIns="91415" tIns="45708" rIns="91415" bIns="45708">
            <a:noAutofit/>
          </a:bodyPr>
          <a:lstStyle>
            <a:lvl1pPr algn="ctr" defTabSz="914400" rtl="0" eaLnBrk="1" latinLnBrk="0" hangingPunct="1">
              <a:lnSpc>
                <a:spcPct val="90000"/>
              </a:lnSpc>
              <a:spcBef>
                <a:spcPct val="0"/>
              </a:spcBef>
              <a:buNone/>
              <a:defRPr sz="2400" b="0" kern="1200">
                <a:solidFill>
                  <a:schemeClr val="bg1"/>
                </a:solidFill>
                <a:effectLst/>
                <a:latin typeface="+mj-ea"/>
                <a:ea typeface="+mj-ea"/>
                <a:cs typeface="+mj-cs"/>
              </a:defRPr>
            </a:lvl1pPr>
          </a:lstStyle>
          <a:p>
            <a:pPr>
              <a:lnSpc>
                <a:spcPct val="150000"/>
              </a:lnSpc>
            </a:pPr>
            <a:r>
              <a:rPr lang="zh-CN" altLang="en-US" sz="3600" dirty="0">
                <a:latin typeface="造字工房悦黑（非商用）常规体" pitchFamily="2" charset="-122"/>
                <a:ea typeface="造字工房悦黑（非商用）常规体" pitchFamily="2" charset="-122"/>
              </a:rPr>
              <a:t>目录页</a:t>
            </a:r>
            <a:endParaRPr lang="zh-CN" altLang="en-US" sz="3600" dirty="0">
              <a:latin typeface="造字工房悦黑（非商用）常规体" pitchFamily="2" charset="-122"/>
              <a:ea typeface="造字工房悦黑（非商用）常规体" pitchFamily="2" charset="-122"/>
            </a:endParaRPr>
          </a:p>
        </p:txBody>
      </p:sp>
      <p:grpSp>
        <p:nvGrpSpPr>
          <p:cNvPr id="5" name="组合 4"/>
          <p:cNvGrpSpPr/>
          <p:nvPr/>
        </p:nvGrpSpPr>
        <p:grpSpPr>
          <a:xfrm>
            <a:off x="287081" y="4294149"/>
            <a:ext cx="2759463" cy="1705013"/>
            <a:chOff x="287081" y="4294149"/>
            <a:chExt cx="2759463" cy="1705013"/>
          </a:xfrm>
        </p:grpSpPr>
        <p:sp>
          <p:nvSpPr>
            <p:cNvPr id="40" name="矩形 39"/>
            <p:cNvSpPr/>
            <p:nvPr/>
          </p:nvSpPr>
          <p:spPr>
            <a:xfrm>
              <a:off x="813766" y="4294149"/>
              <a:ext cx="1826141" cy="584775"/>
            </a:xfrm>
            <a:prstGeom prst="rect">
              <a:avLst/>
            </a:prstGeom>
          </p:spPr>
          <p:txBody>
            <a:bodyPr wrap="none">
              <a:spAutoFit/>
            </a:bodyPr>
            <a:lstStyle/>
            <a:p>
              <a:r>
                <a:rPr lang="zh-CN" altLang="en-US" sz="3200" b="1" dirty="0">
                  <a:solidFill>
                    <a:schemeClr val="bg1">
                      <a:lumMod val="50000"/>
                    </a:schemeClr>
                  </a:solidFill>
                  <a:latin typeface="造字工房悦黑（非商用）常规体" pitchFamily="2" charset="-122"/>
                  <a:ea typeface="造字工房悦黑（非商用）常规体" pitchFamily="2" charset="-122"/>
                </a:rPr>
                <a:t>图像部分</a:t>
              </a:r>
              <a:endParaRPr lang="zh-CN" altLang="en-US" sz="3200" b="1" dirty="0">
                <a:solidFill>
                  <a:schemeClr val="bg1">
                    <a:lumMod val="50000"/>
                  </a:schemeClr>
                </a:solidFill>
                <a:latin typeface="造字工房悦黑（非商用）常规体" pitchFamily="2" charset="-122"/>
                <a:ea typeface="造字工房悦黑（非商用）常规体" pitchFamily="2" charset="-122"/>
              </a:endParaRPr>
            </a:p>
          </p:txBody>
        </p:sp>
        <p:sp>
          <p:nvSpPr>
            <p:cNvPr id="41" name="Text Placeholder 5"/>
            <p:cNvSpPr txBox="1"/>
            <p:nvPr/>
          </p:nvSpPr>
          <p:spPr>
            <a:xfrm>
              <a:off x="287081" y="4854279"/>
              <a:ext cx="2759463" cy="1144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zh-CN" altLang="en-US" sz="1600" dirty="0">
                  <a:solidFill>
                    <a:schemeClr val="bg1">
                      <a:lumMod val="50000"/>
                    </a:schemeClr>
                  </a:solidFill>
                  <a:latin typeface="造字工房悦黑（非商用）常规体" pitchFamily="2" charset="-122"/>
                  <a:ea typeface="造字工房悦黑（非商用）常规体" pitchFamily="2" charset="-122"/>
                </a:rPr>
                <a:t>对已知图像信号进行傅里叶等滤波处理</a:t>
              </a:r>
              <a:endParaRPr lang="en-US" altLang="zh-CN" sz="1600" dirty="0">
                <a:solidFill>
                  <a:schemeClr val="bg1">
                    <a:lumMod val="50000"/>
                  </a:schemeClr>
                </a:solidFill>
                <a:latin typeface="造字工房悦黑（非商用）常规体" pitchFamily="2" charset="-122"/>
                <a:ea typeface="造字工房悦黑（非商用）常规体" pitchFamily="2" charset="-122"/>
              </a:endParaRPr>
            </a:p>
          </p:txBody>
        </p:sp>
      </p:grpSp>
      <p:grpSp>
        <p:nvGrpSpPr>
          <p:cNvPr id="6" name="组合 5"/>
          <p:cNvGrpSpPr/>
          <p:nvPr/>
        </p:nvGrpSpPr>
        <p:grpSpPr>
          <a:xfrm>
            <a:off x="3133278" y="4297551"/>
            <a:ext cx="2759463" cy="1705013"/>
            <a:chOff x="3133278" y="4297551"/>
            <a:chExt cx="2759463" cy="1705013"/>
          </a:xfrm>
        </p:grpSpPr>
        <p:sp>
          <p:nvSpPr>
            <p:cNvPr id="46" name="矩形 45"/>
            <p:cNvSpPr/>
            <p:nvPr/>
          </p:nvSpPr>
          <p:spPr>
            <a:xfrm>
              <a:off x="3628067" y="4297551"/>
              <a:ext cx="184731" cy="584775"/>
            </a:xfrm>
            <a:prstGeom prst="rect">
              <a:avLst/>
            </a:prstGeom>
          </p:spPr>
          <p:txBody>
            <a:bodyPr wrap="none">
              <a:spAutoFit/>
            </a:bodyPr>
            <a:lstStyle/>
            <a:p>
              <a:endParaRPr lang="zh-CN" altLang="en-US" sz="3200" dirty="0">
                <a:solidFill>
                  <a:schemeClr val="bg1">
                    <a:lumMod val="50000"/>
                  </a:schemeClr>
                </a:solidFill>
                <a:latin typeface="造字工房悦黑（非商用）常规体" pitchFamily="2" charset="-122"/>
                <a:ea typeface="造字工房悦黑（非商用）常规体" pitchFamily="2" charset="-122"/>
              </a:endParaRPr>
            </a:p>
          </p:txBody>
        </p:sp>
        <p:sp>
          <p:nvSpPr>
            <p:cNvPr id="47" name="Text Placeholder 5"/>
            <p:cNvSpPr txBox="1"/>
            <p:nvPr/>
          </p:nvSpPr>
          <p:spPr>
            <a:xfrm>
              <a:off x="3133278" y="4857681"/>
              <a:ext cx="2759463" cy="1144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endParaRPr lang="en-US" altLang="zh-CN" sz="1600" dirty="0">
                <a:solidFill>
                  <a:schemeClr val="bg1">
                    <a:lumMod val="50000"/>
                  </a:schemeClr>
                </a:solidFill>
                <a:latin typeface="造字工房悦黑（非商用）常规体" pitchFamily="2" charset="-122"/>
                <a:ea typeface="造字工房悦黑（非商用）常规体" pitchFamily="2" charset="-122"/>
              </a:endParaRPr>
            </a:p>
          </p:txBody>
        </p:sp>
      </p:grpSp>
      <p:grpSp>
        <p:nvGrpSpPr>
          <p:cNvPr id="7" name="组合 6"/>
          <p:cNvGrpSpPr/>
          <p:nvPr/>
        </p:nvGrpSpPr>
        <p:grpSpPr>
          <a:xfrm>
            <a:off x="6128335" y="4297551"/>
            <a:ext cx="2759463" cy="1705013"/>
            <a:chOff x="6128335" y="4297551"/>
            <a:chExt cx="2759463" cy="1705013"/>
          </a:xfrm>
        </p:grpSpPr>
        <p:sp>
          <p:nvSpPr>
            <p:cNvPr id="53" name="矩形 52"/>
            <p:cNvSpPr/>
            <p:nvPr/>
          </p:nvSpPr>
          <p:spPr>
            <a:xfrm>
              <a:off x="7585782" y="4297551"/>
              <a:ext cx="184730" cy="584775"/>
            </a:xfrm>
            <a:prstGeom prst="rect">
              <a:avLst/>
            </a:prstGeom>
          </p:spPr>
          <p:txBody>
            <a:bodyPr wrap="none">
              <a:spAutoFit/>
            </a:bodyPr>
            <a:lstStyle/>
            <a:p>
              <a:pPr algn="ctr"/>
              <a:endParaRPr lang="zh-CN" altLang="en-US" sz="3200" dirty="0">
                <a:solidFill>
                  <a:schemeClr val="bg1">
                    <a:lumMod val="50000"/>
                  </a:schemeClr>
                </a:solidFill>
                <a:latin typeface="造字工房悦黑（非商用）常规体" pitchFamily="2" charset="-122"/>
                <a:ea typeface="造字工房悦黑（非商用）常规体" pitchFamily="2" charset="-122"/>
              </a:endParaRPr>
            </a:p>
          </p:txBody>
        </p:sp>
        <p:sp>
          <p:nvSpPr>
            <p:cNvPr id="54" name="Text Placeholder 5"/>
            <p:cNvSpPr txBox="1"/>
            <p:nvPr/>
          </p:nvSpPr>
          <p:spPr>
            <a:xfrm>
              <a:off x="6128335" y="4857681"/>
              <a:ext cx="2759463" cy="1144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endParaRPr lang="en-US" altLang="zh-CN" sz="1600" dirty="0">
                <a:solidFill>
                  <a:schemeClr val="bg1">
                    <a:lumMod val="50000"/>
                  </a:schemeClr>
                </a:solidFill>
                <a:latin typeface="造字工房悦黑（非商用）常规体" pitchFamily="2" charset="-122"/>
                <a:ea typeface="造字工房悦黑（非商用）常规体" pitchFamily="2" charset="-122"/>
              </a:endParaRPr>
            </a:p>
          </p:txBody>
        </p:sp>
      </p:grpSp>
      <p:grpSp>
        <p:nvGrpSpPr>
          <p:cNvPr id="8" name="组合 7"/>
          <p:cNvGrpSpPr/>
          <p:nvPr/>
        </p:nvGrpSpPr>
        <p:grpSpPr>
          <a:xfrm>
            <a:off x="8963901" y="4297551"/>
            <a:ext cx="2759463" cy="1705013"/>
            <a:chOff x="8963901" y="4297551"/>
            <a:chExt cx="2759463" cy="1705013"/>
          </a:xfrm>
        </p:grpSpPr>
        <p:sp>
          <p:nvSpPr>
            <p:cNvPr id="60" name="矩形 59"/>
            <p:cNvSpPr/>
            <p:nvPr/>
          </p:nvSpPr>
          <p:spPr>
            <a:xfrm>
              <a:off x="9607543" y="4297551"/>
              <a:ext cx="1826141" cy="584775"/>
            </a:xfrm>
            <a:prstGeom prst="rect">
              <a:avLst/>
            </a:prstGeom>
          </p:spPr>
          <p:txBody>
            <a:bodyPr wrap="none">
              <a:spAutoFit/>
            </a:bodyPr>
            <a:lstStyle/>
            <a:p>
              <a:r>
                <a:rPr lang="zh-CN" altLang="en-US" sz="3200" b="1" dirty="0">
                  <a:solidFill>
                    <a:schemeClr val="bg1">
                      <a:lumMod val="50000"/>
                    </a:schemeClr>
                  </a:solidFill>
                  <a:latin typeface="造字工房悦黑（非商用）常规体" pitchFamily="2" charset="-122"/>
                  <a:ea typeface="造字工房悦黑（非商用）常规体" pitchFamily="2" charset="-122"/>
                </a:rPr>
                <a:t>音频部分</a:t>
              </a:r>
              <a:endParaRPr lang="zh-CN" altLang="en-US" sz="3200" b="1" dirty="0">
                <a:solidFill>
                  <a:schemeClr val="bg1">
                    <a:lumMod val="50000"/>
                  </a:schemeClr>
                </a:solidFill>
                <a:latin typeface="造字工房悦黑（非商用）常规体" pitchFamily="2" charset="-122"/>
                <a:ea typeface="造字工房悦黑（非商用）常规体" pitchFamily="2" charset="-122"/>
              </a:endParaRPr>
            </a:p>
          </p:txBody>
        </p:sp>
        <p:sp>
          <p:nvSpPr>
            <p:cNvPr id="61" name="Text Placeholder 5"/>
            <p:cNvSpPr txBox="1"/>
            <p:nvPr/>
          </p:nvSpPr>
          <p:spPr>
            <a:xfrm>
              <a:off x="8963901" y="4857681"/>
              <a:ext cx="2759463" cy="1144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zh-CN" altLang="en-US" sz="1600" dirty="0">
                  <a:solidFill>
                    <a:schemeClr val="bg1">
                      <a:lumMod val="50000"/>
                    </a:schemeClr>
                  </a:solidFill>
                  <a:latin typeface="造字工房悦黑（非商用）常规体" pitchFamily="2" charset="-122"/>
                  <a:ea typeface="造字工房悦黑（非商用）常规体" pitchFamily="2" charset="-122"/>
                </a:rPr>
                <a:t>对音频信号进行一系列处理</a:t>
              </a:r>
              <a:endParaRPr lang="en-US" altLang="zh-CN" sz="1600" dirty="0">
                <a:solidFill>
                  <a:schemeClr val="bg1">
                    <a:lumMod val="50000"/>
                  </a:schemeClr>
                </a:solidFill>
                <a:latin typeface="造字工房悦黑（非商用）常规体" pitchFamily="2" charset="-122"/>
                <a:ea typeface="造字工房悦黑（非商用）常规体" pitchFamily="2" charset="-122"/>
              </a:endParaRPr>
            </a:p>
          </p:txBody>
        </p:sp>
      </p:grpSp>
      <p:grpSp>
        <p:nvGrpSpPr>
          <p:cNvPr id="14" name="组合 13"/>
          <p:cNvGrpSpPr/>
          <p:nvPr/>
        </p:nvGrpSpPr>
        <p:grpSpPr>
          <a:xfrm>
            <a:off x="9674578" y="2446144"/>
            <a:ext cx="1556194" cy="1556194"/>
            <a:chOff x="9674578" y="2446144"/>
            <a:chExt cx="1556194" cy="1556194"/>
          </a:xfrm>
        </p:grpSpPr>
        <p:grpSp>
          <p:nvGrpSpPr>
            <p:cNvPr id="58" name="组合 57"/>
            <p:cNvGrpSpPr/>
            <p:nvPr/>
          </p:nvGrpSpPr>
          <p:grpSpPr>
            <a:xfrm>
              <a:off x="9674578" y="2446144"/>
              <a:ext cx="1556194" cy="1556194"/>
              <a:chOff x="3154508" y="1821271"/>
              <a:chExt cx="2785107" cy="2785102"/>
            </a:xfrm>
          </p:grpSpPr>
          <p:sp>
            <p:nvSpPr>
              <p:cNvPr id="62" name="Freeform 5"/>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1400">
                  <a:solidFill>
                    <a:prstClr val="black"/>
                  </a:solidFill>
                </a:endParaRPr>
              </a:p>
            </p:txBody>
          </p:sp>
          <p:sp>
            <p:nvSpPr>
              <p:cNvPr id="63" name="Freeform 5"/>
              <p:cNvSpPr/>
              <p:nvPr/>
            </p:nvSpPr>
            <p:spPr bwMode="auto">
              <a:xfrm rot="10800000">
                <a:off x="3447677" y="2114440"/>
                <a:ext cx="2198769" cy="2198765"/>
              </a:xfrm>
              <a:prstGeom prst="ellipse">
                <a:avLst/>
              </a:prstGeom>
              <a:gradFill flip="none" rotWithShape="1">
                <a:gsLst>
                  <a:gs pos="0">
                    <a:schemeClr val="accent4"/>
                  </a:gs>
                  <a:gs pos="100000">
                    <a:schemeClr val="accent4">
                      <a:lumMod val="75000"/>
                    </a:schemeClr>
                  </a:gs>
                </a:gsLst>
                <a:lin ang="2700000" scaled="1"/>
                <a:tileRect/>
              </a:gradFill>
              <a:ln w="25400">
                <a:gradFill flip="none" rotWithShape="1">
                  <a:gsLst>
                    <a:gs pos="0">
                      <a:schemeClr val="accent4">
                        <a:lumMod val="75000"/>
                      </a:schemeClr>
                    </a:gs>
                    <a:gs pos="100000">
                      <a:schemeClr val="accent4"/>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1400" dirty="0">
                  <a:solidFill>
                    <a:prstClr val="black"/>
                  </a:solidFill>
                </a:endParaRPr>
              </a:p>
            </p:txBody>
          </p:sp>
        </p:grpSp>
        <p:sp>
          <p:nvSpPr>
            <p:cNvPr id="42" name="Freeform 5"/>
            <p:cNvSpPr>
              <a:spLocks noChangeAspect="1" noEditPoints="1"/>
            </p:cNvSpPr>
            <p:nvPr/>
          </p:nvSpPr>
          <p:spPr bwMode="auto">
            <a:xfrm>
              <a:off x="10262139" y="2880262"/>
              <a:ext cx="400923" cy="592899"/>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grpSp>
        <p:nvGrpSpPr>
          <p:cNvPr id="13" name="组合 12"/>
          <p:cNvGrpSpPr/>
          <p:nvPr/>
        </p:nvGrpSpPr>
        <p:grpSpPr>
          <a:xfrm>
            <a:off x="5419126" y="2442742"/>
            <a:ext cx="1556194" cy="1556194"/>
            <a:chOff x="6839012" y="2446144"/>
            <a:chExt cx="1556194" cy="1556194"/>
          </a:xfrm>
        </p:grpSpPr>
        <p:grpSp>
          <p:nvGrpSpPr>
            <p:cNvPr id="51" name="组合 50"/>
            <p:cNvGrpSpPr/>
            <p:nvPr/>
          </p:nvGrpSpPr>
          <p:grpSpPr>
            <a:xfrm>
              <a:off x="6839012" y="2446144"/>
              <a:ext cx="1556194" cy="1556194"/>
              <a:chOff x="3154508" y="1821271"/>
              <a:chExt cx="2785107" cy="2785102"/>
            </a:xfrm>
          </p:grpSpPr>
          <p:sp>
            <p:nvSpPr>
              <p:cNvPr id="55" name="Freeform 5"/>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1400">
                  <a:solidFill>
                    <a:prstClr val="black"/>
                  </a:solidFill>
                </a:endParaRPr>
              </a:p>
            </p:txBody>
          </p:sp>
          <p:sp>
            <p:nvSpPr>
              <p:cNvPr id="56" name="Freeform 5"/>
              <p:cNvSpPr/>
              <p:nvPr/>
            </p:nvSpPr>
            <p:spPr bwMode="auto">
              <a:xfrm rot="10800000">
                <a:off x="3447677" y="2114440"/>
                <a:ext cx="2198769" cy="2198765"/>
              </a:xfrm>
              <a:prstGeom prst="ellipse">
                <a:avLst/>
              </a:prstGeom>
              <a:gradFill flip="none" rotWithShape="1">
                <a:gsLst>
                  <a:gs pos="0">
                    <a:schemeClr val="accent3"/>
                  </a:gs>
                  <a:gs pos="100000">
                    <a:schemeClr val="accent3">
                      <a:lumMod val="75000"/>
                    </a:schemeClr>
                  </a:gs>
                </a:gsLst>
                <a:lin ang="2700000" scaled="1"/>
                <a:tileRect/>
              </a:gradFill>
              <a:ln w="25400">
                <a:gradFill flip="none" rotWithShape="1">
                  <a:gsLst>
                    <a:gs pos="0">
                      <a:schemeClr val="accent3">
                        <a:lumMod val="75000"/>
                      </a:schemeClr>
                    </a:gs>
                    <a:gs pos="100000">
                      <a:schemeClr val="accent3"/>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1400" dirty="0">
                  <a:solidFill>
                    <a:prstClr val="black"/>
                  </a:solidFill>
                </a:endParaRPr>
              </a:p>
            </p:txBody>
          </p:sp>
        </p:grpSp>
        <p:sp>
          <p:nvSpPr>
            <p:cNvPr id="73" name="Freeform 18"/>
            <p:cNvSpPr>
              <a:spLocks noChangeAspect="1" noEditPoints="1"/>
            </p:cNvSpPr>
            <p:nvPr/>
          </p:nvSpPr>
          <p:spPr bwMode="auto">
            <a:xfrm>
              <a:off x="7356190" y="2831801"/>
              <a:ext cx="594186" cy="712675"/>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grpSp>
        <p:nvGrpSpPr>
          <p:cNvPr id="3" name="组合 2"/>
          <p:cNvGrpSpPr/>
          <p:nvPr/>
        </p:nvGrpSpPr>
        <p:grpSpPr>
          <a:xfrm>
            <a:off x="997758" y="2442742"/>
            <a:ext cx="1556194" cy="1556194"/>
            <a:chOff x="997758" y="2442742"/>
            <a:chExt cx="1556194" cy="1556194"/>
          </a:xfrm>
        </p:grpSpPr>
        <p:grpSp>
          <p:nvGrpSpPr>
            <p:cNvPr id="36" name="组合 35"/>
            <p:cNvGrpSpPr/>
            <p:nvPr/>
          </p:nvGrpSpPr>
          <p:grpSpPr>
            <a:xfrm>
              <a:off x="997758" y="2442742"/>
              <a:ext cx="1556194" cy="1556194"/>
              <a:chOff x="3154508" y="1821271"/>
              <a:chExt cx="2785107" cy="2785102"/>
            </a:xfrm>
          </p:grpSpPr>
          <p:sp>
            <p:nvSpPr>
              <p:cNvPr id="37" name="Freeform 5"/>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1400">
                  <a:solidFill>
                    <a:prstClr val="black"/>
                  </a:solidFill>
                </a:endParaRPr>
              </a:p>
            </p:txBody>
          </p:sp>
          <p:sp>
            <p:nvSpPr>
              <p:cNvPr id="38" name="Freeform 5"/>
              <p:cNvSpPr/>
              <p:nvPr/>
            </p:nvSpPr>
            <p:spPr bwMode="auto">
              <a:xfrm rot="10800000">
                <a:off x="3447677" y="2114440"/>
                <a:ext cx="2198769" cy="2198765"/>
              </a:xfrm>
              <a:prstGeom prst="ellipse">
                <a:avLst/>
              </a:prstGeom>
              <a:gradFill flip="none" rotWithShape="1">
                <a:gsLst>
                  <a:gs pos="0">
                    <a:schemeClr val="accent1"/>
                  </a:gs>
                  <a:gs pos="100000">
                    <a:schemeClr val="accent1">
                      <a:lumMod val="75000"/>
                    </a:schemeClr>
                  </a:gs>
                </a:gsLst>
                <a:lin ang="2700000" scaled="1"/>
                <a:tileRect/>
              </a:gradFill>
              <a:ln w="25400">
                <a:gradFill flip="none" rotWithShape="1">
                  <a:gsLst>
                    <a:gs pos="0">
                      <a:schemeClr val="accent1">
                        <a:lumMod val="75000"/>
                      </a:schemeClr>
                    </a:gs>
                    <a:gs pos="100000">
                      <a:schemeClr val="accent1"/>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1400" dirty="0">
                  <a:solidFill>
                    <a:prstClr val="black"/>
                  </a:solidFill>
                </a:endParaRPr>
              </a:p>
            </p:txBody>
          </p:sp>
        </p:grpSp>
        <p:sp>
          <p:nvSpPr>
            <p:cNvPr id="74" name="Freeform 7"/>
            <p:cNvSpPr>
              <a:spLocks noChangeAspect="1" noEditPoints="1"/>
            </p:cNvSpPr>
            <p:nvPr/>
          </p:nvSpPr>
          <p:spPr bwMode="auto">
            <a:xfrm>
              <a:off x="1432097" y="2948295"/>
              <a:ext cx="677075" cy="55484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advClick="0" advTm="0">
        <p15:prstTrans prst="curtains"/>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barn(inVertical)">
                                      <p:cBhvr>
                                        <p:cTn id="11" dur="500"/>
                                        <p:tgtEl>
                                          <p:spTgt spid="159"/>
                                        </p:tgtEl>
                                      </p:cBhvr>
                                    </p:animEffect>
                                  </p:childTnLst>
                                </p:cTn>
                              </p:par>
                            </p:childTnLst>
                          </p:cTn>
                        </p:par>
                        <p:par>
                          <p:cTn id="12" fill="hold">
                            <p:stCondLst>
                              <p:cond delay="1000"/>
                            </p:stCondLst>
                            <p:childTnLst>
                              <p:par>
                                <p:cTn id="13" presetID="2" presetClass="entr" presetSubtype="1" decel="10000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0-#ppt_h/2"/>
                                          </p:val>
                                        </p:tav>
                                        <p:tav tm="100000">
                                          <p:val>
                                            <p:strVal val="#ppt_y"/>
                                          </p:val>
                                        </p:tav>
                                      </p:tavLst>
                                    </p:anim>
                                  </p:childTnLst>
                                </p:cTn>
                              </p:par>
                              <p:par>
                                <p:cTn id="17" presetID="2" presetClass="entr" presetSubtype="4" decel="10000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75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1" decel="100000" fill="hold"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0-#ppt_h/2"/>
                                          </p:val>
                                        </p:tav>
                                        <p:tav tm="100000">
                                          <p:val>
                                            <p:strVal val="#ppt_y"/>
                                          </p:val>
                                        </p:tav>
                                      </p:tavLst>
                                    </p:anim>
                                  </p:childTnLst>
                                </p:cTn>
                              </p:par>
                              <p:par>
                                <p:cTn id="37" presetID="2" presetClass="entr" presetSubtype="1" decel="100000" fill="hold" nodeType="withEffect">
                                  <p:stCondLst>
                                    <p:cond delay="75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3859214" y="3283662"/>
            <a:ext cx="4314728" cy="0"/>
          </a:xfrm>
          <a:prstGeom prst="line">
            <a:avLst/>
          </a:prstGeom>
          <a:ln w="19050">
            <a:solidFill>
              <a:schemeClr val="bg2">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663283" y="2514221"/>
            <a:ext cx="4426212" cy="769441"/>
          </a:xfrm>
          <a:prstGeom prst="rect">
            <a:avLst/>
          </a:prstGeom>
        </p:spPr>
        <p:txBody>
          <a:bodyPr wrap="none">
            <a:spAutoFit/>
          </a:bodyPr>
          <a:lstStyle/>
          <a:p>
            <a:r>
              <a:rPr lang="en-US" altLang="zh-CN" sz="3600" dirty="0">
                <a:solidFill>
                  <a:schemeClr val="accent1"/>
                </a:solidFill>
                <a:latin typeface="造字工房悦黑（非商用）常规体" pitchFamily="2" charset="-122"/>
                <a:ea typeface="造字工房悦黑（非商用）常规体" pitchFamily="2" charset="-122"/>
              </a:rPr>
              <a:t>1.</a:t>
            </a:r>
            <a:r>
              <a:rPr lang="zh-CN" altLang="en-US" sz="3600" dirty="0">
                <a:solidFill>
                  <a:schemeClr val="accent1"/>
                </a:solidFill>
                <a:latin typeface="造字工房悦黑（非商用）常规体" pitchFamily="2" charset="-122"/>
                <a:ea typeface="造字工房悦黑（非商用）常规体" pitchFamily="2" charset="-122"/>
              </a:rPr>
              <a:t>声音的加噪及降噪</a:t>
            </a:r>
            <a:r>
              <a:rPr lang="zh-CN" altLang="en-US" sz="4400" dirty="0">
                <a:solidFill>
                  <a:schemeClr val="accent1"/>
                </a:solidFill>
                <a:latin typeface="造字工房悦黑（非商用）常规体" pitchFamily="2" charset="-122"/>
                <a:ea typeface="造字工房悦黑（非商用）常规体" pitchFamily="2" charset="-122"/>
              </a:rPr>
              <a:t> </a:t>
            </a:r>
            <a:endParaRPr lang="zh-CN" altLang="en-US" sz="4400" dirty="0">
              <a:solidFill>
                <a:schemeClr val="accent1"/>
              </a:solidFill>
              <a:latin typeface="造字工房悦黑（非商用）常规体" pitchFamily="2" charset="-122"/>
              <a:ea typeface="造字工房悦黑（非商用）常规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additive="base">
                                        <p:cTn id="7" dur="600" fill="hold"/>
                                        <p:tgtEl>
                                          <p:spTgt spid="11"/>
                                        </p:tgtEl>
                                        <p:attrNameLst>
                                          <p:attrName>ppt_x</p:attrName>
                                        </p:attrNameLst>
                                      </p:cBhvr>
                                      <p:tavLst>
                                        <p:tav tm="0">
                                          <p:val>
                                            <p:strVal val="1+#ppt_w/2"/>
                                          </p:val>
                                        </p:tav>
                                        <p:tav tm="100000">
                                          <p:val>
                                            <p:strVal val="#ppt_x"/>
                                          </p:val>
                                        </p:tav>
                                      </p:tavLst>
                                    </p:anim>
                                    <p:anim calcmode="lin" valueType="num">
                                      <p:cBhvr additive="base">
                                        <p:cTn id="8" dur="6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1200"/>
                            </p:stCondLst>
                            <p:childTnLst>
                              <p:par>
                                <p:cTn id="10" presetID="22" presetClass="entr" presetSubtype="8"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086049" y="2064507"/>
            <a:ext cx="10241858" cy="4154985"/>
            <a:chOff x="4578925" y="1568009"/>
            <a:chExt cx="4492245" cy="3116238"/>
          </a:xfrm>
        </p:grpSpPr>
        <p:sp>
          <p:nvSpPr>
            <p:cNvPr id="9" name="文本框 8"/>
            <p:cNvSpPr txBox="1"/>
            <p:nvPr/>
          </p:nvSpPr>
          <p:spPr>
            <a:xfrm>
              <a:off x="4578925" y="1568009"/>
              <a:ext cx="3449457" cy="346249"/>
            </a:xfrm>
            <a:prstGeom prst="rect">
              <a:avLst/>
            </a:prstGeom>
            <a:noFill/>
          </p:spPr>
          <p:txBody>
            <a:bodyPr wrap="square" rtlCol="0">
              <a:spAutoFit/>
            </a:bodyPr>
            <a:lstStyle/>
            <a:p>
              <a:r>
                <a:rPr lang="zh-CN" altLang="en-US" sz="2400" dirty="0">
                  <a:solidFill>
                    <a:schemeClr val="tx1">
                      <a:lumMod val="95000"/>
                      <a:lumOff val="5000"/>
                    </a:schemeClr>
                  </a:solidFill>
                  <a:latin typeface="+mn-ea"/>
                </a:rPr>
                <a:t>任务描述</a:t>
              </a:r>
              <a:endParaRPr lang="zh-CN" altLang="zh-CN" sz="2400" dirty="0">
                <a:solidFill>
                  <a:schemeClr val="tx1">
                    <a:lumMod val="95000"/>
                    <a:lumOff val="5000"/>
                  </a:schemeClr>
                </a:solidFill>
                <a:latin typeface="+mn-ea"/>
              </a:endParaRPr>
            </a:p>
          </p:txBody>
        </p:sp>
        <p:sp>
          <p:nvSpPr>
            <p:cNvPr id="11" name="文本框 10"/>
            <p:cNvSpPr txBox="1"/>
            <p:nvPr/>
          </p:nvSpPr>
          <p:spPr>
            <a:xfrm>
              <a:off x="4578925" y="1914258"/>
              <a:ext cx="4492245" cy="2769989"/>
            </a:xfrm>
            <a:prstGeom prst="rect">
              <a:avLst/>
            </a:prstGeom>
            <a:noFill/>
          </p:spPr>
          <p:txBody>
            <a:bodyPr wrap="square" rtlCol="0">
              <a:spAutoFit/>
            </a:bodyPr>
            <a:lstStyle/>
            <a:p>
              <a:r>
                <a:rPr lang="zh-CN" altLang="zh-CN" dirty="0"/>
                <a:t>利用所学知识对一段音频信号进行加上白噪声（噪声），并且再进行降噪处理，从中了解声音信号的存储条件，了解信号的频域和时域特性，并进行分析。</a:t>
              </a:r>
              <a:endParaRPr lang="en-US" altLang="zh-CN" dirty="0"/>
            </a:p>
            <a:p>
              <a:endParaRPr lang="en-US" altLang="zh-CN" sz="2400" dirty="0"/>
            </a:p>
            <a:p>
              <a:r>
                <a:rPr lang="zh-CN" altLang="en-US" sz="2400" dirty="0"/>
                <a:t>问题分析：</a:t>
              </a:r>
              <a:endParaRPr lang="en-US" altLang="zh-CN" sz="2400" dirty="0"/>
            </a:p>
            <a:p>
              <a:r>
                <a:rPr lang="zh-CN" altLang="zh-CN" dirty="0"/>
                <a:t>本部分主要是基于</a:t>
              </a:r>
              <a:r>
                <a:rPr lang="en-US" altLang="zh-CN" dirty="0"/>
                <a:t>MATLAB</a:t>
              </a:r>
              <a:r>
                <a:rPr lang="zh-CN" altLang="zh-CN" dirty="0"/>
                <a:t>的语音信号的处理，首先我们想利用函数对语音信号的进行采样，将信号存储在数据中。然后利用</a:t>
              </a:r>
              <a:r>
                <a:rPr lang="en-US" altLang="zh-CN" dirty="0"/>
                <a:t>MATLAB</a:t>
              </a:r>
              <a:r>
                <a:rPr lang="zh-CN" altLang="zh-CN" dirty="0"/>
                <a:t>对其进行时域和频域的分析，例如快速傅里叶变换等，画出信号的幅频特性和时域波形图，通过研究各个信号在频域里的特性，结合各个频率分量的特点和我们想要的结果，对信号进行处理，例如滤波操作。</a:t>
              </a:r>
              <a:endParaRPr lang="zh-CN" altLang="zh-CN" dirty="0"/>
            </a:p>
            <a:p>
              <a:endParaRPr lang="zh-CN" altLang="zh-CN" sz="2400" dirty="0"/>
            </a:p>
          </p:txBody>
        </p:sp>
      </p:grpSp>
      <p:grpSp>
        <p:nvGrpSpPr>
          <p:cNvPr id="21" name="组合 20"/>
          <p:cNvGrpSpPr/>
          <p:nvPr/>
        </p:nvGrpSpPr>
        <p:grpSpPr>
          <a:xfrm>
            <a:off x="283466" y="258061"/>
            <a:ext cx="4593954" cy="1031890"/>
            <a:chOff x="3590568" y="400194"/>
            <a:chExt cx="5213316" cy="1031890"/>
          </a:xfrm>
        </p:grpSpPr>
        <p:grpSp>
          <p:nvGrpSpPr>
            <p:cNvPr id="22" name="组合 21"/>
            <p:cNvGrpSpPr/>
            <p:nvPr/>
          </p:nvGrpSpPr>
          <p:grpSpPr>
            <a:xfrm>
              <a:off x="3590568" y="400194"/>
              <a:ext cx="5213316" cy="1031890"/>
              <a:chOff x="7038412" y="5298115"/>
              <a:chExt cx="3099874" cy="517828"/>
            </a:xfrm>
          </p:grpSpPr>
          <p:grpSp>
            <p:nvGrpSpPr>
              <p:cNvPr id="24" name="组合 23"/>
              <p:cNvGrpSpPr/>
              <p:nvPr/>
            </p:nvGrpSpPr>
            <p:grpSpPr>
              <a:xfrm>
                <a:off x="7038412" y="5298115"/>
                <a:ext cx="3099874" cy="517828"/>
                <a:chOff x="5718131" y="5650928"/>
                <a:chExt cx="4596458" cy="767829"/>
              </a:xfrm>
            </p:grpSpPr>
            <p:sp>
              <p:nvSpPr>
                <p:cNvPr id="26" name="圆角矩形 2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圆角矩形 2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4055479" y="625993"/>
              <a:ext cx="4283494" cy="707886"/>
            </a:xfrm>
            <a:prstGeom prst="rect">
              <a:avLst/>
            </a:prstGeom>
          </p:spPr>
          <p:txBody>
            <a:bodyPr wrap="square">
              <a:spAutoFit/>
            </a:bodyPr>
            <a:lstStyle/>
            <a:p>
              <a:r>
                <a:rPr lang="zh-CN" altLang="en-US" sz="4000" dirty="0">
                  <a:solidFill>
                    <a:schemeClr val="bg1"/>
                  </a:solidFill>
                  <a:latin typeface="造字工房悦黑（非商用）常规体" pitchFamily="2" charset="-122"/>
                  <a:ea typeface="造字工房悦黑（非商用）常规体" pitchFamily="2" charset="-122"/>
                </a:rPr>
                <a:t>声音加噪降噪</a:t>
              </a:r>
              <a:endParaRPr lang="zh-CN" altLang="en-US" sz="4000" dirty="0">
                <a:solidFill>
                  <a:schemeClr val="bg1"/>
                </a:solidFill>
                <a:latin typeface="造字工房悦黑（非商用）常规体" pitchFamily="2" charset="-122"/>
                <a:ea typeface="造字工房悦黑（非商用）常规体" pitchFamily="2"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par>
                          <p:cTn id="8" fill="hold">
                            <p:stCondLst>
                              <p:cond delay="1000"/>
                            </p:stCondLst>
                            <p:childTnLst>
                              <p:par>
                                <p:cTn id="9" presetID="2" presetClass="entr" presetSubtype="2"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35538" y="1576235"/>
            <a:ext cx="10792369" cy="1411603"/>
            <a:chOff x="4337462" y="1201805"/>
            <a:chExt cx="4733708" cy="1058702"/>
          </a:xfrm>
        </p:grpSpPr>
        <p:sp>
          <p:nvSpPr>
            <p:cNvPr id="9" name="文本框 8"/>
            <p:cNvSpPr txBox="1"/>
            <p:nvPr/>
          </p:nvSpPr>
          <p:spPr>
            <a:xfrm>
              <a:off x="4337462" y="1201805"/>
              <a:ext cx="3449457" cy="346249"/>
            </a:xfrm>
            <a:prstGeom prst="rect">
              <a:avLst/>
            </a:prstGeom>
            <a:noFill/>
          </p:spPr>
          <p:txBody>
            <a:bodyPr wrap="square" rtlCol="0">
              <a:spAutoFit/>
            </a:bodyPr>
            <a:lstStyle/>
            <a:p>
              <a:r>
                <a:rPr lang="zh-CN" altLang="en-US" sz="2400" dirty="0">
                  <a:solidFill>
                    <a:schemeClr val="tx1">
                      <a:lumMod val="95000"/>
                      <a:lumOff val="5000"/>
                    </a:schemeClr>
                  </a:solidFill>
                  <a:latin typeface="+mn-ea"/>
                </a:rPr>
                <a:t>流程图</a:t>
              </a:r>
              <a:endParaRPr lang="zh-CN" altLang="zh-CN" sz="2400" dirty="0">
                <a:solidFill>
                  <a:schemeClr val="tx1">
                    <a:lumMod val="95000"/>
                    <a:lumOff val="5000"/>
                  </a:schemeClr>
                </a:solidFill>
                <a:latin typeface="+mn-ea"/>
              </a:endParaRPr>
            </a:p>
          </p:txBody>
        </p:sp>
        <p:sp>
          <p:nvSpPr>
            <p:cNvPr id="11" name="文本框 10"/>
            <p:cNvSpPr txBox="1"/>
            <p:nvPr/>
          </p:nvSpPr>
          <p:spPr>
            <a:xfrm>
              <a:off x="4578925" y="1914258"/>
              <a:ext cx="4492245" cy="346249"/>
            </a:xfrm>
            <a:prstGeom prst="rect">
              <a:avLst/>
            </a:prstGeom>
            <a:noFill/>
          </p:spPr>
          <p:txBody>
            <a:bodyPr wrap="square" rtlCol="0">
              <a:spAutoFit/>
            </a:bodyPr>
            <a:lstStyle/>
            <a:p>
              <a:endParaRPr lang="zh-CN" altLang="zh-CN" sz="2400" dirty="0"/>
            </a:p>
          </p:txBody>
        </p:sp>
      </p:grpSp>
      <p:grpSp>
        <p:nvGrpSpPr>
          <p:cNvPr id="21" name="组合 20"/>
          <p:cNvGrpSpPr/>
          <p:nvPr/>
        </p:nvGrpSpPr>
        <p:grpSpPr>
          <a:xfrm>
            <a:off x="283466" y="258061"/>
            <a:ext cx="4593954" cy="1031890"/>
            <a:chOff x="3590568" y="400194"/>
            <a:chExt cx="5213316" cy="1031890"/>
          </a:xfrm>
        </p:grpSpPr>
        <p:grpSp>
          <p:nvGrpSpPr>
            <p:cNvPr id="22" name="组合 21"/>
            <p:cNvGrpSpPr/>
            <p:nvPr/>
          </p:nvGrpSpPr>
          <p:grpSpPr>
            <a:xfrm>
              <a:off x="3590568" y="400194"/>
              <a:ext cx="5213316" cy="1031890"/>
              <a:chOff x="7038412" y="5298115"/>
              <a:chExt cx="3099874" cy="517828"/>
            </a:xfrm>
          </p:grpSpPr>
          <p:grpSp>
            <p:nvGrpSpPr>
              <p:cNvPr id="24" name="组合 23"/>
              <p:cNvGrpSpPr/>
              <p:nvPr/>
            </p:nvGrpSpPr>
            <p:grpSpPr>
              <a:xfrm>
                <a:off x="7038412" y="5298115"/>
                <a:ext cx="3099874" cy="517828"/>
                <a:chOff x="5718131" y="5650928"/>
                <a:chExt cx="4596458" cy="767829"/>
              </a:xfrm>
            </p:grpSpPr>
            <p:sp>
              <p:nvSpPr>
                <p:cNvPr id="26" name="圆角矩形 2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圆角矩形 2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4055479" y="625993"/>
              <a:ext cx="4283494" cy="707886"/>
            </a:xfrm>
            <a:prstGeom prst="rect">
              <a:avLst/>
            </a:prstGeom>
          </p:spPr>
          <p:txBody>
            <a:bodyPr wrap="square">
              <a:spAutoFit/>
            </a:bodyPr>
            <a:lstStyle/>
            <a:p>
              <a:r>
                <a:rPr lang="zh-CN" altLang="en-US" sz="4000" dirty="0">
                  <a:solidFill>
                    <a:schemeClr val="bg1"/>
                  </a:solidFill>
                  <a:latin typeface="造字工房悦黑（非商用）常规体" pitchFamily="2" charset="-122"/>
                  <a:ea typeface="造字工房悦黑（非商用）常规体" pitchFamily="2" charset="-122"/>
                </a:rPr>
                <a:t>声音加噪降噪</a:t>
              </a:r>
              <a:endParaRPr lang="zh-CN" altLang="en-US" sz="4000" dirty="0">
                <a:solidFill>
                  <a:schemeClr val="bg1"/>
                </a:solidFill>
                <a:latin typeface="造字工房悦黑（非商用）常规体" pitchFamily="2" charset="-122"/>
                <a:ea typeface="造字工房悦黑（非商用）常规体" pitchFamily="2" charset="-122"/>
              </a:endParaRPr>
            </a:p>
          </p:txBody>
        </p:sp>
      </p:grpSp>
      <p:pic>
        <p:nvPicPr>
          <p:cNvPr id="12" name="图片 11"/>
          <p:cNvPicPr/>
          <p:nvPr/>
        </p:nvPicPr>
        <p:blipFill>
          <a:blip r:embed="rId1">
            <a:extLst>
              <a:ext uri="{28A0092B-C50C-407E-A947-70E740481C1C}">
                <a14:useLocalDpi xmlns:a14="http://schemas.microsoft.com/office/drawing/2010/main" val="0"/>
              </a:ext>
            </a:extLst>
          </a:blip>
          <a:stretch>
            <a:fillRect/>
          </a:stretch>
        </p:blipFill>
        <p:spPr>
          <a:xfrm>
            <a:off x="3461384" y="1386425"/>
            <a:ext cx="4832029" cy="511468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par>
                          <p:cTn id="8" fill="hold">
                            <p:stCondLst>
                              <p:cond delay="1000"/>
                            </p:stCondLst>
                            <p:childTnLst>
                              <p:par>
                                <p:cTn id="9" presetID="2" presetClass="entr" presetSubtype="2"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086049" y="2064507"/>
            <a:ext cx="10241858" cy="923331"/>
            <a:chOff x="4578925" y="1568009"/>
            <a:chExt cx="4492245" cy="692498"/>
          </a:xfrm>
        </p:grpSpPr>
        <p:sp>
          <p:nvSpPr>
            <p:cNvPr id="9" name="文本框 8"/>
            <p:cNvSpPr txBox="1"/>
            <p:nvPr/>
          </p:nvSpPr>
          <p:spPr>
            <a:xfrm>
              <a:off x="4578925" y="1568009"/>
              <a:ext cx="3449457" cy="346249"/>
            </a:xfrm>
            <a:prstGeom prst="rect">
              <a:avLst/>
            </a:prstGeom>
            <a:noFill/>
          </p:spPr>
          <p:txBody>
            <a:bodyPr wrap="square" rtlCol="0">
              <a:spAutoFit/>
            </a:bodyPr>
            <a:lstStyle/>
            <a:p>
              <a:r>
                <a:rPr lang="zh-CN" altLang="en-US" sz="2400" dirty="0">
                  <a:solidFill>
                    <a:schemeClr val="tx1">
                      <a:lumMod val="95000"/>
                      <a:lumOff val="5000"/>
                    </a:schemeClr>
                  </a:solidFill>
                  <a:latin typeface="+mn-ea"/>
                </a:rPr>
                <a:t>解决方案</a:t>
              </a:r>
              <a:endParaRPr lang="zh-CN" altLang="zh-CN" sz="2400" dirty="0">
                <a:solidFill>
                  <a:schemeClr val="tx1">
                    <a:lumMod val="95000"/>
                    <a:lumOff val="5000"/>
                  </a:schemeClr>
                </a:solidFill>
                <a:latin typeface="+mn-ea"/>
              </a:endParaRPr>
            </a:p>
          </p:txBody>
        </p:sp>
        <p:sp>
          <p:nvSpPr>
            <p:cNvPr id="11" name="文本框 10"/>
            <p:cNvSpPr txBox="1"/>
            <p:nvPr/>
          </p:nvSpPr>
          <p:spPr>
            <a:xfrm>
              <a:off x="4578925" y="1914258"/>
              <a:ext cx="4492245" cy="346249"/>
            </a:xfrm>
            <a:prstGeom prst="rect">
              <a:avLst/>
            </a:prstGeom>
            <a:noFill/>
          </p:spPr>
          <p:txBody>
            <a:bodyPr wrap="square" rtlCol="0">
              <a:spAutoFit/>
            </a:bodyPr>
            <a:lstStyle/>
            <a:p>
              <a:endParaRPr lang="zh-CN" altLang="zh-CN" sz="2400" dirty="0"/>
            </a:p>
          </p:txBody>
        </p:sp>
      </p:grpSp>
      <p:grpSp>
        <p:nvGrpSpPr>
          <p:cNvPr id="21" name="组合 20"/>
          <p:cNvGrpSpPr/>
          <p:nvPr/>
        </p:nvGrpSpPr>
        <p:grpSpPr>
          <a:xfrm>
            <a:off x="283466" y="258061"/>
            <a:ext cx="4593954" cy="1031890"/>
            <a:chOff x="3590568" y="400194"/>
            <a:chExt cx="5213316" cy="1031890"/>
          </a:xfrm>
        </p:grpSpPr>
        <p:grpSp>
          <p:nvGrpSpPr>
            <p:cNvPr id="22" name="组合 21"/>
            <p:cNvGrpSpPr/>
            <p:nvPr/>
          </p:nvGrpSpPr>
          <p:grpSpPr>
            <a:xfrm>
              <a:off x="3590568" y="400194"/>
              <a:ext cx="5213316" cy="1031890"/>
              <a:chOff x="7038412" y="5298115"/>
              <a:chExt cx="3099874" cy="517828"/>
            </a:xfrm>
          </p:grpSpPr>
          <p:grpSp>
            <p:nvGrpSpPr>
              <p:cNvPr id="24" name="组合 23"/>
              <p:cNvGrpSpPr/>
              <p:nvPr/>
            </p:nvGrpSpPr>
            <p:grpSpPr>
              <a:xfrm>
                <a:off x="7038412" y="5298115"/>
                <a:ext cx="3099874" cy="517828"/>
                <a:chOff x="5718131" y="5650928"/>
                <a:chExt cx="4596458" cy="767829"/>
              </a:xfrm>
            </p:grpSpPr>
            <p:sp>
              <p:nvSpPr>
                <p:cNvPr id="26" name="圆角矩形 2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圆角矩形 2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4055479" y="625993"/>
              <a:ext cx="4283494" cy="707886"/>
            </a:xfrm>
            <a:prstGeom prst="rect">
              <a:avLst/>
            </a:prstGeom>
          </p:spPr>
          <p:txBody>
            <a:bodyPr wrap="square">
              <a:spAutoFit/>
            </a:bodyPr>
            <a:lstStyle/>
            <a:p>
              <a:r>
                <a:rPr lang="zh-CN" altLang="en-US" sz="4000" dirty="0">
                  <a:solidFill>
                    <a:schemeClr val="bg1"/>
                  </a:solidFill>
                  <a:latin typeface="造字工房悦黑（非商用）常规体" pitchFamily="2" charset="-122"/>
                  <a:ea typeface="造字工房悦黑（非商用）常规体" pitchFamily="2" charset="-122"/>
                </a:rPr>
                <a:t>声音加噪降噪</a:t>
              </a:r>
              <a:endParaRPr lang="zh-CN" altLang="en-US" sz="4000" dirty="0">
                <a:solidFill>
                  <a:schemeClr val="bg1"/>
                </a:solidFill>
                <a:latin typeface="造字工房悦黑（非商用）常规体" pitchFamily="2" charset="-122"/>
                <a:ea typeface="造字工房悦黑（非商用）常规体" pitchFamily="2" charset="-122"/>
              </a:endParaRPr>
            </a:p>
          </p:txBody>
        </p:sp>
      </p:grpSp>
      <p:sp>
        <p:nvSpPr>
          <p:cNvPr id="2" name="矩形 1"/>
          <p:cNvSpPr/>
          <p:nvPr/>
        </p:nvSpPr>
        <p:spPr>
          <a:xfrm>
            <a:off x="1006136" y="2970834"/>
            <a:ext cx="6096000" cy="2031325"/>
          </a:xfrm>
          <a:prstGeom prst="rect">
            <a:avLst/>
          </a:prstGeom>
        </p:spPr>
        <p:txBody>
          <a:bodyPr>
            <a:spAutoFit/>
          </a:bodyPr>
          <a:lstStyle/>
          <a:p>
            <a:r>
              <a:rPr lang="zh-CN" altLang="en-US" dirty="0"/>
              <a:t>（</a:t>
            </a:r>
            <a:r>
              <a:rPr lang="en-US" altLang="zh-CN" dirty="0"/>
              <a:t>1</a:t>
            </a:r>
            <a:r>
              <a:rPr lang="zh-CN" altLang="en-US" dirty="0"/>
              <a:t>）高斯白噪声的获取</a:t>
            </a:r>
            <a:endParaRPr lang="zh-CN" altLang="en-US" dirty="0"/>
          </a:p>
          <a:p>
            <a:r>
              <a:rPr lang="zh-CN" altLang="en-US" dirty="0"/>
              <a:t>高斯白噪声，如果一个噪声，它的瞬时值服从高斯分布，而它的功率谱密度又是均匀分布的，则称它为高斯白噪声。</a:t>
            </a:r>
            <a:endParaRPr lang="zh-CN" altLang="en-US" dirty="0"/>
          </a:p>
          <a:p>
            <a:r>
              <a:rPr lang="zh-CN" altLang="en-US" dirty="0"/>
              <a:t>高斯白噪声是工程应用中及其常见的噪声干扰，例如收音机等各个通信设备在接收发送信号时由于电磁产生的干扰。高斯白噪声通常各个频率分量都存在，而且在时域上的强度基本相等（如右图）</a:t>
            </a:r>
            <a:endParaRPr lang="zh-CN" altLang="en-US" dirty="0"/>
          </a:p>
        </p:txBody>
      </p:sp>
      <p:pic>
        <p:nvPicPr>
          <p:cNvPr id="3" name="图片 2"/>
          <p:cNvPicPr>
            <a:picLocks noChangeAspect="1"/>
          </p:cNvPicPr>
          <p:nvPr/>
        </p:nvPicPr>
        <p:blipFill>
          <a:blip r:embed="rId1"/>
          <a:stretch>
            <a:fillRect/>
          </a:stretch>
        </p:blipFill>
        <p:spPr>
          <a:xfrm>
            <a:off x="7817484" y="837803"/>
            <a:ext cx="3510421" cy="2644415"/>
          </a:xfrm>
          <a:prstGeom prst="rect">
            <a:avLst/>
          </a:prstGeom>
        </p:spPr>
      </p:pic>
      <p:pic>
        <p:nvPicPr>
          <p:cNvPr id="4" name="图片 3"/>
          <p:cNvPicPr>
            <a:picLocks noChangeAspect="1"/>
          </p:cNvPicPr>
          <p:nvPr/>
        </p:nvPicPr>
        <p:blipFill>
          <a:blip r:embed="rId2"/>
          <a:stretch>
            <a:fillRect/>
          </a:stretch>
        </p:blipFill>
        <p:spPr>
          <a:xfrm>
            <a:off x="7817484" y="3681073"/>
            <a:ext cx="3510421" cy="264217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par>
                          <p:cTn id="8" fill="hold">
                            <p:stCondLst>
                              <p:cond delay="1000"/>
                            </p:stCondLst>
                            <p:childTnLst>
                              <p:par>
                                <p:cTn id="9" presetID="2" presetClass="entr" presetSubtype="2"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83466" y="258061"/>
            <a:ext cx="4593954" cy="1031890"/>
            <a:chOff x="3590568" y="400194"/>
            <a:chExt cx="5213316" cy="1031890"/>
          </a:xfrm>
        </p:grpSpPr>
        <p:grpSp>
          <p:nvGrpSpPr>
            <p:cNvPr id="22" name="组合 21"/>
            <p:cNvGrpSpPr/>
            <p:nvPr/>
          </p:nvGrpSpPr>
          <p:grpSpPr>
            <a:xfrm>
              <a:off x="3590568" y="400194"/>
              <a:ext cx="5213316" cy="1031890"/>
              <a:chOff x="7038412" y="5298115"/>
              <a:chExt cx="3099874" cy="517828"/>
            </a:xfrm>
          </p:grpSpPr>
          <p:grpSp>
            <p:nvGrpSpPr>
              <p:cNvPr id="24" name="组合 23"/>
              <p:cNvGrpSpPr/>
              <p:nvPr/>
            </p:nvGrpSpPr>
            <p:grpSpPr>
              <a:xfrm>
                <a:off x="7038412" y="5298115"/>
                <a:ext cx="3099874" cy="517828"/>
                <a:chOff x="5718131" y="5650928"/>
                <a:chExt cx="4596458" cy="767829"/>
              </a:xfrm>
            </p:grpSpPr>
            <p:sp>
              <p:nvSpPr>
                <p:cNvPr id="26" name="圆角矩形 2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圆角矩形 2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4055479" y="625993"/>
              <a:ext cx="4283494" cy="707886"/>
            </a:xfrm>
            <a:prstGeom prst="rect">
              <a:avLst/>
            </a:prstGeom>
          </p:spPr>
          <p:txBody>
            <a:bodyPr wrap="square">
              <a:spAutoFit/>
            </a:bodyPr>
            <a:lstStyle/>
            <a:p>
              <a:r>
                <a:rPr lang="zh-CN" altLang="en-US" sz="4000" dirty="0">
                  <a:solidFill>
                    <a:schemeClr val="bg1"/>
                  </a:solidFill>
                  <a:latin typeface="造字工房悦黑（非商用）常规体" pitchFamily="2" charset="-122"/>
                  <a:ea typeface="造字工房悦黑（非商用）常规体" pitchFamily="2" charset="-122"/>
                </a:rPr>
                <a:t>声音加噪降噪</a:t>
              </a:r>
              <a:endParaRPr lang="zh-CN" altLang="en-US" sz="4000" dirty="0">
                <a:solidFill>
                  <a:schemeClr val="bg1"/>
                </a:solidFill>
                <a:latin typeface="造字工房悦黑（非商用）常规体" pitchFamily="2" charset="-122"/>
                <a:ea typeface="造字工房悦黑（非商用）常规体" pitchFamily="2" charset="-122"/>
              </a:endParaRPr>
            </a:p>
          </p:txBody>
        </p:sp>
      </p:grpSp>
      <p:sp>
        <p:nvSpPr>
          <p:cNvPr id="2" name="矩形 1"/>
          <p:cNvSpPr/>
          <p:nvPr/>
        </p:nvSpPr>
        <p:spPr>
          <a:xfrm>
            <a:off x="864094" y="1941025"/>
            <a:ext cx="6096000" cy="3046988"/>
          </a:xfrm>
          <a:prstGeom prst="rect">
            <a:avLst/>
          </a:prstGeom>
        </p:spPr>
        <p:txBody>
          <a:bodyPr>
            <a:spAutoFit/>
          </a:bodyPr>
          <a:lstStyle/>
          <a:p>
            <a:r>
              <a:rPr lang="zh-CN" altLang="en-US" dirty="0"/>
              <a:t>这种信号的产生我在</a:t>
            </a:r>
            <a:r>
              <a:rPr lang="en-US" altLang="zh-CN" dirty="0"/>
              <a:t>MATLAB</a:t>
            </a:r>
            <a:r>
              <a:rPr lang="zh-CN" altLang="en-US" dirty="0"/>
              <a:t>中是用随机函数</a:t>
            </a:r>
            <a:r>
              <a:rPr lang="en-US" altLang="zh-CN" dirty="0" err="1"/>
              <a:t>randn</a:t>
            </a:r>
            <a:r>
              <a:rPr lang="en-US" altLang="zh-CN" dirty="0"/>
              <a:t>()</a:t>
            </a:r>
            <a:r>
              <a:rPr lang="zh-CN" altLang="en-US" dirty="0"/>
              <a:t>写的，通过</a:t>
            </a:r>
            <a:r>
              <a:rPr lang="en-US" altLang="zh-CN" dirty="0"/>
              <a:t>sound</a:t>
            </a:r>
            <a:r>
              <a:rPr lang="zh-CN" altLang="en-US" dirty="0"/>
              <a:t>函数播放声音可以播放其声音，经过测试可以听见明显的沙沙声音</a:t>
            </a:r>
            <a:endParaRPr lang="en-US" altLang="zh-CN" dirty="0"/>
          </a:p>
          <a:p>
            <a:endParaRPr lang="en-US" altLang="zh-CN" dirty="0"/>
          </a:p>
          <a:p>
            <a:r>
              <a:rPr lang="en-US" altLang="zh-CN"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a:t>
            </a:r>
            <a:r>
              <a:rPr lang="zh-CN" altLang="zh-CN" kern="0" dirty="0">
                <a:solidFill>
                  <a:srgbClr val="228B22"/>
                </a:solidFill>
                <a:latin typeface="Courier New" panose="02070309020205020404" pitchFamily="49" charset="0"/>
                <a:ea typeface="宋体" panose="02010600030101010101" pitchFamily="2" charset="-122"/>
                <a:cs typeface="Courier New" panose="02070309020205020404" pitchFamily="49" charset="0"/>
              </a:rPr>
              <a:t>产生高斯白噪声</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noise1 = 0.06*</a:t>
            </a:r>
            <a:r>
              <a:rPr lang="en-US" altLang="zh-CN"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randn</a:t>
            </a:r>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(le,2);</a:t>
            </a:r>
            <a:endPar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endParaRPr>
          </a:p>
          <a:p>
            <a:endParaRPr lang="en-US" altLang="zh-CN" sz="12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endParaRPr>
          </a:p>
          <a:p>
            <a:r>
              <a:rPr lang="en-US" altLang="zh-CN" dirty="0" err="1"/>
              <a:t>randn</a:t>
            </a:r>
            <a:r>
              <a:rPr lang="zh-CN" altLang="en-US" dirty="0"/>
              <a:t>函数的主要作用是生成一段噪音，因为</a:t>
            </a:r>
            <a:r>
              <a:rPr lang="en-US" altLang="zh-CN" dirty="0"/>
              <a:t>wav</a:t>
            </a:r>
            <a:r>
              <a:rPr lang="zh-CN" altLang="en-US" dirty="0"/>
              <a:t>格式在</a:t>
            </a:r>
            <a:r>
              <a:rPr lang="en-US" altLang="zh-CN" dirty="0"/>
              <a:t>MATLAB</a:t>
            </a:r>
            <a:r>
              <a:rPr lang="zh-CN" altLang="en-US" dirty="0"/>
              <a:t>中读取的数值为二维数组，我们可以制造一个与原来声音的长度相同的随机数数组，从而产生一种白噪声</a:t>
            </a:r>
            <a:endParaRPr lang="zh-CN" altLang="zh-CN" dirty="0"/>
          </a:p>
          <a:p>
            <a:r>
              <a:rPr lang="zh-CN" altLang="en-US" dirty="0"/>
              <a:t>如右图，为产生的随机二维数组。</a:t>
            </a:r>
            <a:endParaRPr lang="zh-CN" altLang="en-US" dirty="0"/>
          </a:p>
        </p:txBody>
      </p:sp>
      <p:pic>
        <p:nvPicPr>
          <p:cNvPr id="5" name="图片 4"/>
          <p:cNvPicPr>
            <a:picLocks noChangeAspect="1"/>
          </p:cNvPicPr>
          <p:nvPr/>
        </p:nvPicPr>
        <p:blipFill>
          <a:blip r:embed="rId1"/>
          <a:stretch>
            <a:fillRect/>
          </a:stretch>
        </p:blipFill>
        <p:spPr>
          <a:xfrm>
            <a:off x="7528424" y="1416651"/>
            <a:ext cx="4026512" cy="409573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83466" y="258061"/>
            <a:ext cx="4593954" cy="1031890"/>
            <a:chOff x="3590568" y="400194"/>
            <a:chExt cx="5213316" cy="1031890"/>
          </a:xfrm>
        </p:grpSpPr>
        <p:grpSp>
          <p:nvGrpSpPr>
            <p:cNvPr id="22" name="组合 21"/>
            <p:cNvGrpSpPr/>
            <p:nvPr/>
          </p:nvGrpSpPr>
          <p:grpSpPr>
            <a:xfrm>
              <a:off x="3590568" y="400194"/>
              <a:ext cx="5213316" cy="1031890"/>
              <a:chOff x="7038412" y="5298115"/>
              <a:chExt cx="3099874" cy="517828"/>
            </a:xfrm>
          </p:grpSpPr>
          <p:grpSp>
            <p:nvGrpSpPr>
              <p:cNvPr id="24" name="组合 23"/>
              <p:cNvGrpSpPr/>
              <p:nvPr/>
            </p:nvGrpSpPr>
            <p:grpSpPr>
              <a:xfrm>
                <a:off x="7038412" y="5298115"/>
                <a:ext cx="3099874" cy="517828"/>
                <a:chOff x="5718131" y="5650928"/>
                <a:chExt cx="4596458" cy="767829"/>
              </a:xfrm>
            </p:grpSpPr>
            <p:sp>
              <p:nvSpPr>
                <p:cNvPr id="26" name="圆角矩形 2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圆角矩形 2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4055479" y="625993"/>
              <a:ext cx="4283494" cy="707886"/>
            </a:xfrm>
            <a:prstGeom prst="rect">
              <a:avLst/>
            </a:prstGeom>
          </p:spPr>
          <p:txBody>
            <a:bodyPr wrap="square">
              <a:spAutoFit/>
            </a:bodyPr>
            <a:lstStyle/>
            <a:p>
              <a:r>
                <a:rPr lang="zh-CN" altLang="en-US" sz="4000" dirty="0">
                  <a:solidFill>
                    <a:schemeClr val="bg1"/>
                  </a:solidFill>
                  <a:latin typeface="造字工房悦黑（非商用）常规体" pitchFamily="2" charset="-122"/>
                  <a:ea typeface="造字工房悦黑（非商用）常规体" pitchFamily="2" charset="-122"/>
                </a:rPr>
                <a:t>声音加噪降噪</a:t>
              </a:r>
              <a:endParaRPr lang="zh-CN" altLang="en-US" sz="4000" dirty="0">
                <a:solidFill>
                  <a:schemeClr val="bg1"/>
                </a:solidFill>
                <a:latin typeface="造字工房悦黑（非商用）常规体" pitchFamily="2" charset="-122"/>
                <a:ea typeface="造字工房悦黑（非商用）常规体" pitchFamily="2" charset="-122"/>
              </a:endParaRPr>
            </a:p>
          </p:txBody>
        </p:sp>
      </p:grpSp>
      <p:sp>
        <p:nvSpPr>
          <p:cNvPr id="2" name="矩形 1"/>
          <p:cNvSpPr/>
          <p:nvPr/>
        </p:nvSpPr>
        <p:spPr>
          <a:xfrm>
            <a:off x="526742" y="2252343"/>
            <a:ext cx="6096000" cy="2585323"/>
          </a:xfrm>
          <a:prstGeom prst="rect">
            <a:avLst/>
          </a:prstGeom>
        </p:spPr>
        <p:txBody>
          <a:bodyPr>
            <a:spAutoFit/>
          </a:bodyPr>
          <a:lstStyle/>
          <a:p>
            <a:r>
              <a:rPr lang="zh-CN" altLang="en-US" dirty="0"/>
              <a:t>（</a:t>
            </a:r>
            <a:r>
              <a:rPr lang="en-US" altLang="zh-CN" dirty="0"/>
              <a:t>2</a:t>
            </a:r>
            <a:r>
              <a:rPr lang="zh-CN" altLang="en-US" dirty="0"/>
              <a:t>）叠加信号的获取</a:t>
            </a:r>
            <a:endParaRPr lang="en-US" altLang="zh-CN" dirty="0"/>
          </a:p>
          <a:p>
            <a:endParaRPr lang="en-US" altLang="zh-CN" dirty="0"/>
          </a:p>
          <a:p>
            <a:r>
              <a:rPr lang="zh-CN" altLang="en-US" dirty="0"/>
              <a:t>这里语音信号的取样与于某软件里面的比较著名一段音频。但由于手机获取问题，还需要在电脑上利用特定软件进行其频域，时域特性如右图。</a:t>
            </a:r>
            <a:endParaRPr lang="en-US" altLang="zh-CN" dirty="0"/>
          </a:p>
          <a:p>
            <a:r>
              <a:rPr lang="zh-CN" altLang="en-US" dirty="0"/>
              <a:t>其采样函数应用</a:t>
            </a:r>
            <a:r>
              <a:rPr lang="en-US" altLang="zh-CN" dirty="0" err="1"/>
              <a:t>voiceread</a:t>
            </a:r>
            <a:r>
              <a:rPr lang="zh-CN" altLang="en-US" dirty="0"/>
              <a:t>函数，双声道音频读入存储在一个二维数组里。因此，声音的叠加是两个二维数组（噪声与音频）的叠加。以下是叠加后的信号频域图，以及数组中的数值。</a:t>
            </a:r>
            <a:endParaRPr lang="zh-CN" altLang="en-US" dirty="0"/>
          </a:p>
        </p:txBody>
      </p:sp>
      <p:pic>
        <p:nvPicPr>
          <p:cNvPr id="3" name="图片 2"/>
          <p:cNvPicPr>
            <a:picLocks noChangeAspect="1"/>
          </p:cNvPicPr>
          <p:nvPr/>
        </p:nvPicPr>
        <p:blipFill>
          <a:blip r:embed="rId1"/>
          <a:stretch>
            <a:fillRect/>
          </a:stretch>
        </p:blipFill>
        <p:spPr>
          <a:xfrm>
            <a:off x="7412124" y="500990"/>
            <a:ext cx="3827006" cy="2905515"/>
          </a:xfrm>
          <a:prstGeom prst="rect">
            <a:avLst/>
          </a:prstGeom>
        </p:spPr>
      </p:pic>
      <p:pic>
        <p:nvPicPr>
          <p:cNvPr id="4" name="图片 3"/>
          <p:cNvPicPr>
            <a:picLocks noChangeAspect="1"/>
          </p:cNvPicPr>
          <p:nvPr/>
        </p:nvPicPr>
        <p:blipFill>
          <a:blip r:embed="rId2"/>
          <a:stretch>
            <a:fillRect/>
          </a:stretch>
        </p:blipFill>
        <p:spPr>
          <a:xfrm>
            <a:off x="7412124" y="3691401"/>
            <a:ext cx="3827006" cy="290777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83466" y="258061"/>
            <a:ext cx="4593954" cy="1031890"/>
            <a:chOff x="3590568" y="400194"/>
            <a:chExt cx="5213316" cy="1031890"/>
          </a:xfrm>
        </p:grpSpPr>
        <p:grpSp>
          <p:nvGrpSpPr>
            <p:cNvPr id="22" name="组合 21"/>
            <p:cNvGrpSpPr/>
            <p:nvPr/>
          </p:nvGrpSpPr>
          <p:grpSpPr>
            <a:xfrm>
              <a:off x="3590568" y="400194"/>
              <a:ext cx="5213316" cy="1031890"/>
              <a:chOff x="7038412" y="5298115"/>
              <a:chExt cx="3099874" cy="517828"/>
            </a:xfrm>
          </p:grpSpPr>
          <p:grpSp>
            <p:nvGrpSpPr>
              <p:cNvPr id="24" name="组合 23"/>
              <p:cNvGrpSpPr/>
              <p:nvPr/>
            </p:nvGrpSpPr>
            <p:grpSpPr>
              <a:xfrm>
                <a:off x="7038412" y="5298115"/>
                <a:ext cx="3099874" cy="517828"/>
                <a:chOff x="5718131" y="5650928"/>
                <a:chExt cx="4596458" cy="767829"/>
              </a:xfrm>
            </p:grpSpPr>
            <p:sp>
              <p:nvSpPr>
                <p:cNvPr id="26" name="圆角矩形 2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圆角矩形 2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4055479" y="625993"/>
              <a:ext cx="4283494" cy="707886"/>
            </a:xfrm>
            <a:prstGeom prst="rect">
              <a:avLst/>
            </a:prstGeom>
          </p:spPr>
          <p:txBody>
            <a:bodyPr wrap="square">
              <a:spAutoFit/>
            </a:bodyPr>
            <a:lstStyle/>
            <a:p>
              <a:r>
                <a:rPr lang="zh-CN" altLang="en-US" sz="4000" dirty="0">
                  <a:solidFill>
                    <a:schemeClr val="bg1"/>
                  </a:solidFill>
                  <a:latin typeface="造字工房悦黑（非商用）常规体" pitchFamily="2" charset="-122"/>
                  <a:ea typeface="造字工房悦黑（非商用）常规体" pitchFamily="2" charset="-122"/>
                </a:rPr>
                <a:t>声音加噪降噪</a:t>
              </a:r>
              <a:endParaRPr lang="zh-CN" altLang="en-US" sz="4000" dirty="0">
                <a:solidFill>
                  <a:schemeClr val="bg1"/>
                </a:solidFill>
                <a:latin typeface="造字工房悦黑（非商用）常规体" pitchFamily="2" charset="-122"/>
                <a:ea typeface="造字工房悦黑（非商用）常规体" pitchFamily="2" charset="-122"/>
              </a:endParaRPr>
            </a:p>
          </p:txBody>
        </p:sp>
      </p:grpSp>
      <p:pic>
        <p:nvPicPr>
          <p:cNvPr id="12" name="图片 11"/>
          <p:cNvPicPr/>
          <p:nvPr/>
        </p:nvPicPr>
        <p:blipFill>
          <a:blip r:embed="rId1">
            <a:extLst>
              <a:ext uri="{28A0092B-C50C-407E-A947-70E740481C1C}">
                <a14:useLocalDpi xmlns:a14="http://schemas.microsoft.com/office/drawing/2010/main" val="0"/>
              </a:ext>
            </a:extLst>
          </a:blip>
          <a:srcRect/>
          <a:stretch>
            <a:fillRect/>
          </a:stretch>
        </p:blipFill>
        <p:spPr bwMode="auto">
          <a:xfrm>
            <a:off x="6680687" y="1693647"/>
            <a:ext cx="4516200" cy="3470706"/>
          </a:xfrm>
          <a:prstGeom prst="rect">
            <a:avLst/>
          </a:prstGeom>
          <a:noFill/>
        </p:spPr>
      </p:pic>
      <p:pic>
        <p:nvPicPr>
          <p:cNvPr id="5" name="图片 4"/>
          <p:cNvPicPr>
            <a:picLocks noChangeAspect="1"/>
          </p:cNvPicPr>
          <p:nvPr/>
        </p:nvPicPr>
        <p:blipFill>
          <a:blip r:embed="rId2"/>
          <a:stretch>
            <a:fillRect/>
          </a:stretch>
        </p:blipFill>
        <p:spPr>
          <a:xfrm>
            <a:off x="1342167" y="1693646"/>
            <a:ext cx="4169147" cy="356741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83466" y="258061"/>
            <a:ext cx="4593954" cy="1031890"/>
            <a:chOff x="3590568" y="400194"/>
            <a:chExt cx="5213316" cy="1031890"/>
          </a:xfrm>
        </p:grpSpPr>
        <p:grpSp>
          <p:nvGrpSpPr>
            <p:cNvPr id="22" name="组合 21"/>
            <p:cNvGrpSpPr/>
            <p:nvPr/>
          </p:nvGrpSpPr>
          <p:grpSpPr>
            <a:xfrm>
              <a:off x="3590568" y="400194"/>
              <a:ext cx="5213316" cy="1031890"/>
              <a:chOff x="7038412" y="5298115"/>
              <a:chExt cx="3099874" cy="517828"/>
            </a:xfrm>
          </p:grpSpPr>
          <p:grpSp>
            <p:nvGrpSpPr>
              <p:cNvPr id="24" name="组合 23"/>
              <p:cNvGrpSpPr/>
              <p:nvPr/>
            </p:nvGrpSpPr>
            <p:grpSpPr>
              <a:xfrm>
                <a:off x="7038412" y="5298115"/>
                <a:ext cx="3099874" cy="517828"/>
                <a:chOff x="5718131" y="5650928"/>
                <a:chExt cx="4596458" cy="767829"/>
              </a:xfrm>
            </p:grpSpPr>
            <p:sp>
              <p:nvSpPr>
                <p:cNvPr id="26" name="圆角矩形 2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圆角矩形 2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4055479" y="625993"/>
              <a:ext cx="4283494" cy="707886"/>
            </a:xfrm>
            <a:prstGeom prst="rect">
              <a:avLst/>
            </a:prstGeom>
          </p:spPr>
          <p:txBody>
            <a:bodyPr wrap="square">
              <a:spAutoFit/>
            </a:bodyPr>
            <a:lstStyle/>
            <a:p>
              <a:r>
                <a:rPr lang="zh-CN" altLang="en-US" sz="4000" dirty="0">
                  <a:solidFill>
                    <a:schemeClr val="bg1"/>
                  </a:solidFill>
                  <a:latin typeface="造字工房悦黑（非商用）常规体" pitchFamily="2" charset="-122"/>
                  <a:ea typeface="造字工房悦黑（非商用）常规体" pitchFamily="2" charset="-122"/>
                </a:rPr>
                <a:t>声音加噪降噪</a:t>
              </a:r>
              <a:endParaRPr lang="zh-CN" altLang="en-US" sz="4000" dirty="0">
                <a:solidFill>
                  <a:schemeClr val="bg1"/>
                </a:solidFill>
                <a:latin typeface="造字工房悦黑（非商用）常规体" pitchFamily="2" charset="-122"/>
                <a:ea typeface="造字工房悦黑（非商用）常规体" pitchFamily="2" charset="-122"/>
              </a:endParaRPr>
            </a:p>
          </p:txBody>
        </p:sp>
      </p:grpSp>
      <p:sp>
        <p:nvSpPr>
          <p:cNvPr id="2" name="矩形 1"/>
          <p:cNvSpPr/>
          <p:nvPr/>
        </p:nvSpPr>
        <p:spPr>
          <a:xfrm>
            <a:off x="491231" y="1502688"/>
            <a:ext cx="7267121" cy="4801314"/>
          </a:xfrm>
          <a:prstGeom prst="rect">
            <a:avLst/>
          </a:prstGeom>
        </p:spPr>
        <p:txBody>
          <a:bodyPr wrap="square">
            <a:spAutoFit/>
          </a:bodyPr>
          <a:lstStyle/>
          <a:p>
            <a:r>
              <a:rPr lang="zh-CN" altLang="en-US" dirty="0"/>
              <a:t>（</a:t>
            </a:r>
            <a:r>
              <a:rPr lang="en-US" altLang="zh-CN" dirty="0"/>
              <a:t>3</a:t>
            </a:r>
            <a:r>
              <a:rPr lang="zh-CN" altLang="en-US" dirty="0"/>
              <a:t>）滤波器的获取</a:t>
            </a:r>
            <a:endParaRPr lang="en-US" altLang="zh-CN" dirty="0"/>
          </a:p>
          <a:p>
            <a:r>
              <a:rPr lang="zh-CN" altLang="en-US" dirty="0"/>
              <a:t>关于低通滤波器，我采用的是一种</a:t>
            </a:r>
            <a:r>
              <a:rPr lang="en-US" altLang="zh-CN" dirty="0"/>
              <a:t>IIR</a:t>
            </a:r>
            <a:r>
              <a:rPr lang="zh-CN" altLang="en-US" dirty="0"/>
              <a:t>的巴特沃斯数字滤波器，这种滤波器实现起来相对简单，而且在</a:t>
            </a:r>
            <a:r>
              <a:rPr lang="en-US" altLang="zh-CN" dirty="0"/>
              <a:t>MATLAB</a:t>
            </a:r>
            <a:r>
              <a:rPr lang="zh-CN" altLang="en-US" dirty="0"/>
              <a:t>中有现成的函数可以使用。如利用</a:t>
            </a:r>
            <a:r>
              <a:rPr lang="en-US" altLang="zh-CN" dirty="0" err="1"/>
              <a:t>buttord</a:t>
            </a:r>
            <a:r>
              <a:rPr lang="zh-CN" altLang="en-US" dirty="0"/>
              <a:t>函数获取信号所需滤波器的阶数等参数，在使用</a:t>
            </a:r>
            <a:r>
              <a:rPr lang="en-US" altLang="zh-CN" dirty="0"/>
              <a:t>butter</a:t>
            </a:r>
            <a:r>
              <a:rPr lang="zh-CN" altLang="en-US" dirty="0"/>
              <a:t>设计出滤波器，因此相对简单。右图是巴特沃斯滤波器的幅频特性曲线。</a:t>
            </a:r>
            <a:endParaRPr lang="en-US" altLang="zh-CN" dirty="0"/>
          </a:p>
          <a:p>
            <a:r>
              <a:rPr lang="en-US" altLang="zh-CN"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a:t>
            </a:r>
            <a:r>
              <a:rPr lang="zh-CN" altLang="zh-CN" kern="0" dirty="0">
                <a:solidFill>
                  <a:srgbClr val="228B22"/>
                </a:solidFill>
                <a:latin typeface="Courier New" panose="02070309020205020404" pitchFamily="49" charset="0"/>
                <a:ea typeface="宋体" panose="02010600030101010101" pitchFamily="2" charset="-122"/>
                <a:cs typeface="Courier New" panose="02070309020205020404" pitchFamily="49" charset="0"/>
              </a:rPr>
              <a:t>巴特沃斯滤波器</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rp</a:t>
            </a:r>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2;</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rs</a:t>
            </a:r>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80;</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Ft = 8000;  </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Fp</a:t>
            </a:r>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400;</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Fs = 1000;   </a:t>
            </a:r>
            <a:r>
              <a:rPr lang="en-US" altLang="zh-CN"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a:t>
            </a:r>
            <a:r>
              <a:rPr lang="zh-CN" altLang="zh-CN" kern="0" dirty="0">
                <a:solidFill>
                  <a:srgbClr val="228B22"/>
                </a:solidFill>
                <a:latin typeface="Courier New" panose="02070309020205020404" pitchFamily="49" charset="0"/>
                <a:ea typeface="宋体" panose="02010600030101010101" pitchFamily="2" charset="-122"/>
                <a:cs typeface="Courier New" panose="02070309020205020404" pitchFamily="49" charset="0"/>
              </a:rPr>
              <a:t>设置滤波器截止频率</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wp = 2*pi*</a:t>
            </a:r>
            <a:r>
              <a:rPr lang="en-US" altLang="zh-CN"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Fp</a:t>
            </a:r>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/Ft;</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ws</a:t>
            </a:r>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2*pi*Fs/Ft;</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n,wn</a:t>
            </a:r>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a:t>
            </a:r>
            <a:r>
              <a:rPr lang="en-US" altLang="zh-CN"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buttord</a:t>
            </a:r>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(wp,ws,rp,</a:t>
            </a:r>
            <a:r>
              <a:rPr lang="en-US" altLang="zh-CN"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rs</a:t>
            </a:r>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's'</a:t>
            </a:r>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0" dirty="0">
                <a:solidFill>
                  <a:srgbClr val="228B22"/>
                </a:solidFill>
                <a:latin typeface="Courier New" panose="02070309020205020404" pitchFamily="49" charset="0"/>
                <a:ea typeface="宋体" panose="02010600030101010101" pitchFamily="2" charset="-122"/>
                <a:cs typeface="Courier New" panose="02070309020205020404" pitchFamily="49" charset="0"/>
              </a:rPr>
              <a:t>得到滤波器的特性</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a:t>
            </a:r>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butter(n,</a:t>
            </a:r>
            <a:r>
              <a:rPr lang="en-US" altLang="zh-CN"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wn</a:t>
            </a:r>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's'</a:t>
            </a:r>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2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0" dirty="0">
                <a:solidFill>
                  <a:srgbClr val="228B22"/>
                </a:solidFill>
                <a:latin typeface="Courier New" panose="02070309020205020404" pitchFamily="49" charset="0"/>
                <a:ea typeface="宋体" panose="02010600030101010101" pitchFamily="2" charset="-122"/>
                <a:cs typeface="Courier New" panose="02070309020205020404" pitchFamily="49" charset="0"/>
              </a:rPr>
              <a:t>生成滤波器</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bz,az</a:t>
            </a:r>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bilinear(b,a,0.5);</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pic>
        <p:nvPicPr>
          <p:cNvPr id="12" name="图片 11"/>
          <p:cNvPicPr/>
          <p:nvPr/>
        </p:nvPicPr>
        <p:blipFill>
          <a:blip r:embed="rId1" cstate="print">
            <a:extLst>
              <a:ext uri="{28A0092B-C50C-407E-A947-70E740481C1C}">
                <a14:useLocalDpi xmlns:a14="http://schemas.microsoft.com/office/drawing/2010/main" val="0"/>
              </a:ext>
            </a:extLst>
          </a:blip>
          <a:stretch>
            <a:fillRect/>
          </a:stretch>
        </p:blipFill>
        <p:spPr>
          <a:xfrm>
            <a:off x="7758352" y="2184871"/>
            <a:ext cx="4173236" cy="343694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83466" y="258061"/>
            <a:ext cx="4593954" cy="1031890"/>
            <a:chOff x="3590568" y="400194"/>
            <a:chExt cx="5213316" cy="1031890"/>
          </a:xfrm>
        </p:grpSpPr>
        <p:grpSp>
          <p:nvGrpSpPr>
            <p:cNvPr id="22" name="组合 21"/>
            <p:cNvGrpSpPr/>
            <p:nvPr/>
          </p:nvGrpSpPr>
          <p:grpSpPr>
            <a:xfrm>
              <a:off x="3590568" y="400194"/>
              <a:ext cx="5213316" cy="1031890"/>
              <a:chOff x="7038412" y="5298115"/>
              <a:chExt cx="3099874" cy="517828"/>
            </a:xfrm>
          </p:grpSpPr>
          <p:grpSp>
            <p:nvGrpSpPr>
              <p:cNvPr id="24" name="组合 23"/>
              <p:cNvGrpSpPr/>
              <p:nvPr/>
            </p:nvGrpSpPr>
            <p:grpSpPr>
              <a:xfrm>
                <a:off x="7038412" y="5298115"/>
                <a:ext cx="3099874" cy="517828"/>
                <a:chOff x="5718131" y="5650928"/>
                <a:chExt cx="4596458" cy="767829"/>
              </a:xfrm>
            </p:grpSpPr>
            <p:sp>
              <p:nvSpPr>
                <p:cNvPr id="26" name="圆角矩形 2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圆角矩形 2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4055479" y="625993"/>
              <a:ext cx="4283494" cy="707886"/>
            </a:xfrm>
            <a:prstGeom prst="rect">
              <a:avLst/>
            </a:prstGeom>
          </p:spPr>
          <p:txBody>
            <a:bodyPr wrap="square">
              <a:spAutoFit/>
            </a:bodyPr>
            <a:lstStyle/>
            <a:p>
              <a:r>
                <a:rPr lang="zh-CN" altLang="en-US" sz="4000" dirty="0">
                  <a:solidFill>
                    <a:schemeClr val="bg1"/>
                  </a:solidFill>
                  <a:latin typeface="造字工房悦黑（非商用）常规体" pitchFamily="2" charset="-122"/>
                  <a:ea typeface="造字工房悦黑（非商用）常规体" pitchFamily="2" charset="-122"/>
                </a:rPr>
                <a:t>声音加噪降噪</a:t>
              </a:r>
              <a:endParaRPr lang="zh-CN" altLang="en-US" sz="4000" dirty="0">
                <a:solidFill>
                  <a:schemeClr val="bg1"/>
                </a:solidFill>
                <a:latin typeface="造字工房悦黑（非商用）常规体" pitchFamily="2" charset="-122"/>
                <a:ea typeface="造字工房悦黑（非商用）常规体" pitchFamily="2" charset="-122"/>
              </a:endParaRPr>
            </a:p>
          </p:txBody>
        </p:sp>
      </p:grpSp>
      <p:sp>
        <p:nvSpPr>
          <p:cNvPr id="3" name="矩形 2"/>
          <p:cNvSpPr/>
          <p:nvPr/>
        </p:nvSpPr>
        <p:spPr>
          <a:xfrm>
            <a:off x="394946" y="2021147"/>
            <a:ext cx="6096000" cy="2662267"/>
          </a:xfrm>
          <a:prstGeom prst="rect">
            <a:avLst/>
          </a:prstGeom>
        </p:spPr>
        <p:txBody>
          <a:bodyPr>
            <a:spAutoFit/>
          </a:bodyPr>
          <a:lstStyle/>
          <a:p>
            <a:r>
              <a:rPr lang="zh-CN" altLang="en-US" dirty="0"/>
              <a:t>（</a:t>
            </a:r>
            <a:r>
              <a:rPr lang="en-US" altLang="zh-CN" dirty="0"/>
              <a:t>4</a:t>
            </a:r>
            <a:r>
              <a:rPr lang="zh-CN" altLang="en-US" dirty="0"/>
              <a:t>）结果分析</a:t>
            </a:r>
            <a:endParaRPr lang="en-US" altLang="zh-CN" dirty="0"/>
          </a:p>
          <a:p>
            <a:r>
              <a:rPr lang="zh-CN" altLang="en-US" dirty="0"/>
              <a:t>由此可以看出来，当频率大于</a:t>
            </a:r>
            <a:r>
              <a:rPr lang="en-US" altLang="zh-CN" dirty="0"/>
              <a:t>5Khz</a:t>
            </a:r>
            <a:r>
              <a:rPr lang="zh-CN" altLang="en-US" dirty="0"/>
              <a:t>的信号会被滤掉，而小于</a:t>
            </a:r>
            <a:r>
              <a:rPr lang="en-US" altLang="zh-CN" dirty="0"/>
              <a:t>5Khz</a:t>
            </a:r>
            <a:r>
              <a:rPr lang="zh-CN" altLang="en-US" dirty="0"/>
              <a:t>的将会被保留。因此这是一个低通滤波，可以将将混合好的带有噪声的音频信号进行滤波，从而大大减小噪声的干扰，但是并不能完全消除这种噪声。</a:t>
            </a:r>
            <a:endParaRPr lang="zh-CN" altLang="en-US" dirty="0"/>
          </a:p>
          <a:p>
            <a:r>
              <a:rPr lang="zh-CN" altLang="en-US" dirty="0"/>
              <a:t>而这种滤波器对纯高频的噪声的降噪十分明显。例如以下这种噪声，纯高频的噪声，例如以下这种纯正弦波的噪声，常见于音响，喇叭等需要功放上面。低通滤波器便可以完全的将高频信号滤去。</a:t>
            </a:r>
            <a:endParaRPr lang="zh-CN" altLang="en-US" dirty="0"/>
          </a:p>
        </p:txBody>
      </p:sp>
      <p:pic>
        <p:nvPicPr>
          <p:cNvPr id="13" name="图片 12"/>
          <p:cNvPicPr/>
          <p:nvPr/>
        </p:nvPicPr>
        <p:blipFill>
          <a:blip r:embed="rId1" cstate="print">
            <a:extLst>
              <a:ext uri="{28A0092B-C50C-407E-A947-70E740481C1C}">
                <a14:useLocalDpi xmlns:a14="http://schemas.microsoft.com/office/drawing/2010/main" val="0"/>
              </a:ext>
            </a:extLst>
          </a:blip>
          <a:stretch>
            <a:fillRect/>
          </a:stretch>
        </p:blipFill>
        <p:spPr>
          <a:xfrm>
            <a:off x="6745872" y="1700662"/>
            <a:ext cx="4857242" cy="375022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83466" y="258061"/>
            <a:ext cx="4593954" cy="1031890"/>
            <a:chOff x="3590568" y="400194"/>
            <a:chExt cx="5213316" cy="1031890"/>
          </a:xfrm>
        </p:grpSpPr>
        <p:grpSp>
          <p:nvGrpSpPr>
            <p:cNvPr id="22" name="组合 21"/>
            <p:cNvGrpSpPr/>
            <p:nvPr/>
          </p:nvGrpSpPr>
          <p:grpSpPr>
            <a:xfrm>
              <a:off x="3590568" y="400194"/>
              <a:ext cx="5213316" cy="1031890"/>
              <a:chOff x="7038412" y="5298115"/>
              <a:chExt cx="3099874" cy="517828"/>
            </a:xfrm>
          </p:grpSpPr>
          <p:grpSp>
            <p:nvGrpSpPr>
              <p:cNvPr id="24" name="组合 23"/>
              <p:cNvGrpSpPr/>
              <p:nvPr/>
            </p:nvGrpSpPr>
            <p:grpSpPr>
              <a:xfrm>
                <a:off x="7038412" y="5298115"/>
                <a:ext cx="3099874" cy="517828"/>
                <a:chOff x="5718131" y="5650928"/>
                <a:chExt cx="4596458" cy="767829"/>
              </a:xfrm>
            </p:grpSpPr>
            <p:sp>
              <p:nvSpPr>
                <p:cNvPr id="26" name="圆角矩形 2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圆角矩形 2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4055479" y="625993"/>
              <a:ext cx="4283494" cy="707886"/>
            </a:xfrm>
            <a:prstGeom prst="rect">
              <a:avLst/>
            </a:prstGeom>
          </p:spPr>
          <p:txBody>
            <a:bodyPr wrap="square">
              <a:spAutoFit/>
            </a:bodyPr>
            <a:lstStyle/>
            <a:p>
              <a:r>
                <a:rPr lang="zh-CN" altLang="en-US" sz="4000" dirty="0">
                  <a:solidFill>
                    <a:schemeClr val="bg1"/>
                  </a:solidFill>
                  <a:latin typeface="造字工房悦黑（非商用）常规体" pitchFamily="2" charset="-122"/>
                  <a:ea typeface="造字工房悦黑（非商用）常规体" pitchFamily="2" charset="-122"/>
                </a:rPr>
                <a:t>声音加噪降噪</a:t>
              </a:r>
              <a:endParaRPr lang="zh-CN" altLang="en-US" sz="4000" dirty="0">
                <a:solidFill>
                  <a:schemeClr val="bg1"/>
                </a:solidFill>
                <a:latin typeface="造字工房悦黑（非商用）常规体" pitchFamily="2" charset="-122"/>
                <a:ea typeface="造字工房悦黑（非商用）常规体" pitchFamily="2" charset="-122"/>
              </a:endParaRPr>
            </a:p>
          </p:txBody>
        </p:sp>
      </p:grpSp>
      <p:sp>
        <p:nvSpPr>
          <p:cNvPr id="3" name="矩形 2"/>
          <p:cNvSpPr/>
          <p:nvPr/>
        </p:nvSpPr>
        <p:spPr>
          <a:xfrm>
            <a:off x="394946" y="1896859"/>
            <a:ext cx="6096000" cy="4247317"/>
          </a:xfrm>
          <a:prstGeom prst="rect">
            <a:avLst/>
          </a:prstGeom>
        </p:spPr>
        <p:txBody>
          <a:bodyPr>
            <a:spAutoFit/>
          </a:bodyPr>
          <a:lstStyle/>
          <a:p>
            <a:r>
              <a:rPr lang="zh-CN" altLang="en-US" dirty="0"/>
              <a:t>（</a:t>
            </a:r>
            <a:r>
              <a:rPr lang="en-US" altLang="zh-CN" dirty="0"/>
              <a:t>5</a:t>
            </a:r>
            <a:r>
              <a:rPr lang="zh-CN" altLang="en-US" dirty="0"/>
              <a:t>）纯高频信号的产生</a:t>
            </a:r>
            <a:endParaRPr lang="en-US" altLang="zh-CN" dirty="0"/>
          </a:p>
          <a:p>
            <a:r>
              <a:rPr lang="zh-CN" altLang="en-US" dirty="0"/>
              <a:t>这里与上个高斯白噪声相同，但是不同的是我们是用有规律的公式来产生高频的震荡信号</a:t>
            </a:r>
            <a:endParaRPr lang="en-US" altLang="zh-CN" dirty="0"/>
          </a:p>
          <a:p>
            <a:endParaRPr lang="en-US" altLang="zh-CN" dirty="0"/>
          </a:p>
          <a:p>
            <a:r>
              <a:rPr lang="en-US" altLang="zh-CN"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a:t>
            </a:r>
            <a:r>
              <a:rPr lang="zh-CN" altLang="zh-CN" kern="0" dirty="0">
                <a:solidFill>
                  <a:srgbClr val="228B22"/>
                </a:solidFill>
                <a:latin typeface="Courier New" panose="02070309020205020404" pitchFamily="49" charset="0"/>
                <a:ea typeface="宋体" panose="02010600030101010101" pitchFamily="2" charset="-122"/>
                <a:cs typeface="Courier New" panose="02070309020205020404" pitchFamily="49" charset="0"/>
              </a:rPr>
              <a:t>产生高频信号</a:t>
            </a:r>
            <a:endParaRPr lang="en-US" altLang="zh-CN" kern="0" dirty="0">
              <a:solidFill>
                <a:srgbClr val="228B22"/>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for</a:t>
            </a:r>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 = 1:le;</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noise2(a,1) = 0.1*sin(2*pi*10000*(1/fs)*a);</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noise2(a,2) = 0.1*sin(2*pi*10000*(1/fs)*a);</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a:p>
            <a:pPr indent="266700"/>
            <a:r>
              <a:rPr lang="en-US" altLang="zh-CN"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end</a:t>
            </a:r>
            <a:r>
              <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endParaRPr>
          </a:p>
          <a:p>
            <a:pPr indent="266700"/>
            <a:endParaRPr lang="en-US" altLang="zh-CN"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endParaRPr>
          </a:p>
          <a:p>
            <a:pPr indent="266700"/>
            <a:r>
              <a:rPr lang="zh-CN" altLang="en-US" dirty="0"/>
              <a:t>与之前的波形进行叠加便得到了带有高频干扰的叠加新号，右图为频域特性。</a:t>
            </a:r>
            <a:endParaRPr lang="zh-CN" altLang="zh-CN" dirty="0"/>
          </a:p>
          <a:p>
            <a:endParaRPr lang="en-US" altLang="zh-CN" dirty="0"/>
          </a:p>
        </p:txBody>
      </p:sp>
      <p:pic>
        <p:nvPicPr>
          <p:cNvPr id="11" name="图片 10"/>
          <p:cNvPicPr/>
          <p:nvPr/>
        </p:nvPicPr>
        <p:blipFill>
          <a:blip r:embed="rId1" cstate="print">
            <a:extLst>
              <a:ext uri="{28A0092B-C50C-407E-A947-70E740481C1C}">
                <a14:useLocalDpi xmlns:a14="http://schemas.microsoft.com/office/drawing/2010/main" val="0"/>
              </a:ext>
            </a:extLst>
          </a:blip>
          <a:stretch>
            <a:fillRect/>
          </a:stretch>
        </p:blipFill>
        <p:spPr>
          <a:xfrm>
            <a:off x="6594132" y="1896859"/>
            <a:ext cx="4884695" cy="377477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4933412" y="3283662"/>
            <a:ext cx="4314728" cy="0"/>
          </a:xfrm>
          <a:prstGeom prst="line">
            <a:avLst/>
          </a:prstGeom>
          <a:ln w="19050">
            <a:solidFill>
              <a:schemeClr val="bg2">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933412" y="2492815"/>
            <a:ext cx="2441694" cy="769441"/>
          </a:xfrm>
          <a:prstGeom prst="rect">
            <a:avLst/>
          </a:prstGeom>
        </p:spPr>
        <p:txBody>
          <a:bodyPr wrap="none">
            <a:spAutoFit/>
          </a:bodyPr>
          <a:lstStyle/>
          <a:p>
            <a:r>
              <a:rPr lang="zh-CN" altLang="en-US" sz="4400" dirty="0">
                <a:solidFill>
                  <a:schemeClr val="accent1"/>
                </a:solidFill>
                <a:latin typeface="造字工房悦黑（非商用）常规体" pitchFamily="2" charset="-122"/>
                <a:ea typeface="造字工房悦黑（非商用）常规体" pitchFamily="2" charset="-122"/>
              </a:rPr>
              <a:t>图像部分</a:t>
            </a:r>
            <a:endParaRPr lang="zh-CN" altLang="en-US" sz="4400" dirty="0">
              <a:solidFill>
                <a:schemeClr val="accent1"/>
              </a:solidFill>
              <a:latin typeface="造字工房悦黑（非商用）常规体" pitchFamily="2" charset="-122"/>
              <a:ea typeface="造字工房悦黑（非商用）常规体" pitchFamily="2" charset="-122"/>
            </a:endParaRPr>
          </a:p>
        </p:txBody>
      </p:sp>
      <p:grpSp>
        <p:nvGrpSpPr>
          <p:cNvPr id="42" name="组合 41"/>
          <p:cNvGrpSpPr/>
          <p:nvPr/>
        </p:nvGrpSpPr>
        <p:grpSpPr>
          <a:xfrm>
            <a:off x="2886401" y="2317125"/>
            <a:ext cx="1890261" cy="1890261"/>
            <a:chOff x="997758" y="2442742"/>
            <a:chExt cx="1556194" cy="1556194"/>
          </a:xfrm>
        </p:grpSpPr>
        <p:grpSp>
          <p:nvGrpSpPr>
            <p:cNvPr id="43" name="组合 42"/>
            <p:cNvGrpSpPr/>
            <p:nvPr/>
          </p:nvGrpSpPr>
          <p:grpSpPr>
            <a:xfrm>
              <a:off x="997758" y="2442742"/>
              <a:ext cx="1556194" cy="1556194"/>
              <a:chOff x="3154508" y="1821271"/>
              <a:chExt cx="2785107" cy="2785102"/>
            </a:xfrm>
          </p:grpSpPr>
          <p:sp>
            <p:nvSpPr>
              <p:cNvPr id="45" name="Freeform 5"/>
              <p:cNvSpPr/>
              <p:nvPr/>
            </p:nvSpPr>
            <p:spPr bwMode="auto">
              <a:xfrm rot="10800000">
                <a:off x="3154508" y="1821271"/>
                <a:ext cx="2785107" cy="2785102"/>
              </a:xfrm>
              <a:prstGeom prst="ellipse">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1400">
                  <a:solidFill>
                    <a:prstClr val="black"/>
                  </a:solidFill>
                </a:endParaRPr>
              </a:p>
            </p:txBody>
          </p:sp>
          <p:sp>
            <p:nvSpPr>
              <p:cNvPr id="46" name="Freeform 5"/>
              <p:cNvSpPr/>
              <p:nvPr/>
            </p:nvSpPr>
            <p:spPr bwMode="auto">
              <a:xfrm rot="10800000">
                <a:off x="3447677" y="2114440"/>
                <a:ext cx="2198769" cy="2198765"/>
              </a:xfrm>
              <a:prstGeom prst="ellipse">
                <a:avLst/>
              </a:prstGeom>
              <a:gradFill flip="none" rotWithShape="1">
                <a:gsLst>
                  <a:gs pos="0">
                    <a:schemeClr val="accent1"/>
                  </a:gs>
                  <a:gs pos="100000">
                    <a:schemeClr val="accent1">
                      <a:lumMod val="75000"/>
                    </a:schemeClr>
                  </a:gs>
                </a:gsLst>
                <a:lin ang="2700000" scaled="1"/>
                <a:tileRect/>
              </a:gradFill>
              <a:ln w="25400">
                <a:gradFill flip="none" rotWithShape="1">
                  <a:gsLst>
                    <a:gs pos="0">
                      <a:schemeClr val="accent1">
                        <a:lumMod val="75000"/>
                      </a:schemeClr>
                    </a:gs>
                    <a:gs pos="100000">
                      <a:schemeClr val="accent1"/>
                    </a:gs>
                  </a:gsLst>
                  <a:lin ang="2700000" scaled="1"/>
                  <a:tileRect/>
                </a:gradFill>
              </a:ln>
              <a:effectLst>
                <a:outerShdw blurRad="254000" dist="114300" dir="2700000" algn="tl" rotWithShape="0">
                  <a:prstClr val="black">
                    <a:alpha val="25000"/>
                  </a:prstClr>
                </a:outerShdw>
              </a:effectLst>
            </p:spPr>
            <p:txBody>
              <a:bodyPr vert="horz" wrap="square" lIns="91440" tIns="45720" rIns="91440" bIns="45720" numCol="1" anchor="t" anchorCtr="0" compatLnSpc="1"/>
              <a:lstStyle/>
              <a:p>
                <a:endParaRPr lang="zh-CN" altLang="en-US" sz="1400" dirty="0">
                  <a:solidFill>
                    <a:prstClr val="black"/>
                  </a:solidFill>
                </a:endParaRPr>
              </a:p>
            </p:txBody>
          </p:sp>
        </p:grpSp>
        <p:sp>
          <p:nvSpPr>
            <p:cNvPr id="44" name="Freeform 7"/>
            <p:cNvSpPr>
              <a:spLocks noChangeAspect="1" noEditPoints="1"/>
            </p:cNvSpPr>
            <p:nvPr/>
          </p:nvSpPr>
          <p:spPr bwMode="auto">
            <a:xfrm>
              <a:off x="1432097" y="2948295"/>
              <a:ext cx="677075" cy="55484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vert="horz" wrap="square" lIns="91440" tIns="45720" rIns="91440" bIns="45720" numCol="1" anchor="t" anchorCtr="0" compatLnSpc="1"/>
            <a:lstStyle/>
            <a:p>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sp>
        <p:nvSpPr>
          <p:cNvPr id="47" name="矩形 46"/>
          <p:cNvSpPr/>
          <p:nvPr/>
        </p:nvSpPr>
        <p:spPr>
          <a:xfrm>
            <a:off x="4933412" y="3459375"/>
            <a:ext cx="1627369" cy="369332"/>
          </a:xfrm>
          <a:prstGeom prst="rect">
            <a:avLst/>
          </a:prstGeom>
        </p:spPr>
        <p:txBody>
          <a:bodyPr wrap="none">
            <a:spAutoFit/>
          </a:bodyPr>
          <a:lstStyle/>
          <a:p>
            <a:pPr marL="285750" indent="-285750">
              <a:buFont typeface="Wingdings" panose="05000000000000000000" pitchFamily="2" charset="2"/>
              <a:buChar char="ü"/>
            </a:pPr>
            <a:r>
              <a:rPr lang="zh-CN" altLang="en-US" dirty="0">
                <a:solidFill>
                  <a:schemeClr val="bg1">
                    <a:lumMod val="50000"/>
                  </a:schemeClr>
                </a:solidFill>
                <a:latin typeface="+mn-ea"/>
              </a:rPr>
              <a:t>图像的频率</a:t>
            </a:r>
            <a:endParaRPr lang="zh-CN" altLang="en-US" dirty="0">
              <a:solidFill>
                <a:schemeClr val="bg1">
                  <a:lumMod val="50000"/>
                </a:schemeClr>
              </a:solidFill>
              <a:latin typeface="+mn-ea"/>
            </a:endParaRPr>
          </a:p>
        </p:txBody>
      </p:sp>
      <p:sp>
        <p:nvSpPr>
          <p:cNvPr id="48" name="矩形 47"/>
          <p:cNvSpPr/>
          <p:nvPr/>
        </p:nvSpPr>
        <p:spPr>
          <a:xfrm>
            <a:off x="6791613" y="3508144"/>
            <a:ext cx="2089033" cy="369332"/>
          </a:xfrm>
          <a:prstGeom prst="rect">
            <a:avLst/>
          </a:prstGeom>
        </p:spPr>
        <p:txBody>
          <a:bodyPr wrap="none">
            <a:spAutoFit/>
          </a:bodyPr>
          <a:lstStyle/>
          <a:p>
            <a:pPr marL="285750" indent="-285750">
              <a:buFont typeface="Wingdings" panose="05000000000000000000" pitchFamily="2" charset="2"/>
              <a:buChar char="ü"/>
            </a:pPr>
            <a:r>
              <a:rPr lang="zh-CN" altLang="en-US" dirty="0">
                <a:solidFill>
                  <a:schemeClr val="bg1">
                    <a:lumMod val="50000"/>
                  </a:schemeClr>
                </a:solidFill>
                <a:latin typeface="+mn-ea"/>
              </a:rPr>
              <a:t>傅里叶高通滤波</a:t>
            </a:r>
            <a:endParaRPr lang="zh-CN" altLang="en-US" dirty="0">
              <a:solidFill>
                <a:schemeClr val="bg1">
                  <a:lumMod val="50000"/>
                </a:schemeClr>
              </a:solidFill>
              <a:latin typeface="+mn-ea"/>
            </a:endParaRPr>
          </a:p>
        </p:txBody>
      </p:sp>
      <p:sp>
        <p:nvSpPr>
          <p:cNvPr id="49" name="矩形 48"/>
          <p:cNvSpPr/>
          <p:nvPr/>
        </p:nvSpPr>
        <p:spPr>
          <a:xfrm>
            <a:off x="4933412" y="3877476"/>
            <a:ext cx="1858201" cy="369332"/>
          </a:xfrm>
          <a:prstGeom prst="rect">
            <a:avLst/>
          </a:prstGeom>
        </p:spPr>
        <p:txBody>
          <a:bodyPr wrap="none">
            <a:spAutoFit/>
          </a:bodyPr>
          <a:lstStyle/>
          <a:p>
            <a:pPr marL="285750" indent="-285750">
              <a:buFont typeface="Wingdings" panose="05000000000000000000" pitchFamily="2" charset="2"/>
              <a:buChar char="ü"/>
            </a:pPr>
            <a:r>
              <a:rPr lang="zh-CN" altLang="en-US" dirty="0">
                <a:solidFill>
                  <a:schemeClr val="bg1">
                    <a:lumMod val="50000"/>
                  </a:schemeClr>
                </a:solidFill>
                <a:latin typeface="+mn-ea"/>
              </a:rPr>
              <a:t>拉普拉斯滤波</a:t>
            </a:r>
            <a:endParaRPr lang="zh-CN" altLang="en-US" dirty="0">
              <a:solidFill>
                <a:schemeClr val="bg1">
                  <a:lumMod val="50000"/>
                </a:schemeClr>
              </a:solidFill>
              <a:latin typeface="+mn-ea"/>
            </a:endParaRPr>
          </a:p>
        </p:txBody>
      </p:sp>
      <p:sp>
        <p:nvSpPr>
          <p:cNvPr id="50" name="矩形 49"/>
          <p:cNvSpPr/>
          <p:nvPr/>
        </p:nvSpPr>
        <p:spPr>
          <a:xfrm>
            <a:off x="6791613" y="3884288"/>
            <a:ext cx="806631" cy="369332"/>
          </a:xfrm>
          <a:prstGeom prst="rect">
            <a:avLst/>
          </a:prstGeom>
        </p:spPr>
        <p:txBody>
          <a:bodyPr wrap="none">
            <a:spAutoFit/>
          </a:bodyPr>
          <a:lstStyle/>
          <a:p>
            <a:pPr marL="285750" indent="-285750">
              <a:buFont typeface="Wingdings" panose="05000000000000000000" pitchFamily="2" charset="2"/>
              <a:buChar char="ü"/>
            </a:pPr>
            <a:r>
              <a:rPr lang="en-US" altLang="zh-CN" dirty="0">
                <a:solidFill>
                  <a:schemeClr val="bg1">
                    <a:lumMod val="50000"/>
                  </a:schemeClr>
                </a:solidFill>
                <a:latin typeface="+mn-ea"/>
              </a:rPr>
              <a:t>……</a:t>
            </a:r>
            <a:endParaRPr lang="zh-CN" altLang="en-US" dirty="0">
              <a:solidFill>
                <a:schemeClr val="bg1">
                  <a:lumMod val="50000"/>
                </a:schemeClr>
              </a:solidFill>
              <a:latin typeface="+mn-ea"/>
            </a:endParaRPr>
          </a:p>
        </p:txBody>
      </p:sp>
      <p:sp>
        <p:nvSpPr>
          <p:cNvPr id="5" name="文本框 4"/>
          <p:cNvSpPr txBox="1"/>
          <p:nvPr/>
        </p:nvSpPr>
        <p:spPr>
          <a:xfrm>
            <a:off x="6777974" y="4573059"/>
            <a:ext cx="2118167" cy="369332"/>
          </a:xfrm>
          <a:prstGeom prst="rect">
            <a:avLst/>
          </a:prstGeom>
          <a:noFill/>
        </p:spPr>
        <p:txBody>
          <a:bodyPr wrap="square" rtlCol="0">
            <a:spAutoFit/>
          </a:bodyPr>
          <a:lstStyle/>
          <a:p>
            <a:r>
              <a:rPr lang="zh-CN" altLang="en-US" b="1" dirty="0">
                <a:solidFill>
                  <a:schemeClr val="bg1">
                    <a:lumMod val="50000"/>
                  </a:schemeClr>
                </a:solidFill>
              </a:rPr>
              <a:t>主讲人： 鲁国锐</a:t>
            </a:r>
            <a:endParaRPr lang="zh-CN" altLang="en-US" b="1" dirty="0">
              <a:solidFill>
                <a:schemeClr val="bg1">
                  <a:lumMod val="50000"/>
                </a:schemeClr>
              </a:solidFill>
            </a:endParaRPr>
          </a:p>
        </p:txBody>
      </p:sp>
      <p:sp>
        <p:nvSpPr>
          <p:cNvPr id="17" name="文本框 16"/>
          <p:cNvSpPr txBox="1"/>
          <p:nvPr/>
        </p:nvSpPr>
        <p:spPr>
          <a:xfrm>
            <a:off x="6762479" y="5023874"/>
            <a:ext cx="3214898" cy="369332"/>
          </a:xfrm>
          <a:prstGeom prst="rect">
            <a:avLst/>
          </a:prstGeom>
          <a:noFill/>
        </p:spPr>
        <p:txBody>
          <a:bodyPr wrap="square" rtlCol="0">
            <a:spAutoFit/>
          </a:bodyPr>
          <a:lstStyle/>
          <a:p>
            <a:r>
              <a:rPr lang="zh-CN" altLang="en-US" b="1" dirty="0">
                <a:solidFill>
                  <a:schemeClr val="bg1">
                    <a:lumMod val="50000"/>
                  </a:schemeClr>
                </a:solidFill>
              </a:rPr>
              <a:t>制作人： 马健康  钱军 马常昊</a:t>
            </a:r>
            <a:endParaRPr lang="zh-CN" altLang="en-US" b="1" dirty="0">
              <a:solidFill>
                <a:schemeClr val="bg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600" fill="hold"/>
                                        <p:tgtEl>
                                          <p:spTgt spid="11"/>
                                        </p:tgtEl>
                                        <p:attrNameLst>
                                          <p:attrName>ppt_x</p:attrName>
                                        </p:attrNameLst>
                                      </p:cBhvr>
                                      <p:tavLst>
                                        <p:tav tm="0">
                                          <p:val>
                                            <p:strVal val="1+#ppt_w/2"/>
                                          </p:val>
                                        </p:tav>
                                        <p:tav tm="100000">
                                          <p:val>
                                            <p:strVal val="#ppt_x"/>
                                          </p:val>
                                        </p:tav>
                                      </p:tavLst>
                                    </p:anim>
                                    <p:anim calcmode="lin" valueType="num">
                                      <p:cBhvr additive="base">
                                        <p:cTn id="13" dur="6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780"/>
                            </p:stCondLst>
                            <p:childTnLst>
                              <p:par>
                                <p:cTn id="15" presetID="22" presetClass="entr" presetSubtype="8"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par>
                          <p:cTn id="18" fill="hold">
                            <p:stCondLst>
                              <p:cond delay="1280"/>
                            </p:stCondLst>
                            <p:childTnLst>
                              <p:par>
                                <p:cTn id="19" presetID="2" presetClass="entr" presetSubtype="4" decel="10000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500" fill="hold"/>
                                        <p:tgtEl>
                                          <p:spTgt spid="47"/>
                                        </p:tgtEl>
                                        <p:attrNameLst>
                                          <p:attrName>ppt_x</p:attrName>
                                        </p:attrNameLst>
                                      </p:cBhvr>
                                      <p:tavLst>
                                        <p:tav tm="0">
                                          <p:val>
                                            <p:strVal val="#ppt_x"/>
                                          </p:val>
                                        </p:tav>
                                        <p:tav tm="100000">
                                          <p:val>
                                            <p:strVal val="#ppt_x"/>
                                          </p:val>
                                        </p:tav>
                                      </p:tavLst>
                                    </p:anim>
                                    <p:anim calcmode="lin" valueType="num">
                                      <p:cBhvr additive="base">
                                        <p:cTn id="22" dur="500" fill="hold"/>
                                        <p:tgtEl>
                                          <p:spTgt spid="47"/>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150"/>
                                  </p:stCondLst>
                                  <p:childTnLst>
                                    <p:set>
                                      <p:cBhvr>
                                        <p:cTn id="24" dur="1" fill="hold">
                                          <p:stCondLst>
                                            <p:cond delay="0"/>
                                          </p:stCondLst>
                                        </p:cTn>
                                        <p:tgtEl>
                                          <p:spTgt spid="49"/>
                                        </p:tgtEl>
                                        <p:attrNameLst>
                                          <p:attrName>style.visibility</p:attrName>
                                        </p:attrNameLst>
                                      </p:cBhvr>
                                      <p:to>
                                        <p:strVal val="visible"/>
                                      </p:to>
                                    </p:set>
                                    <p:anim calcmode="lin" valueType="num">
                                      <p:cBhvr additive="base">
                                        <p:cTn id="25" dur="500" fill="hold"/>
                                        <p:tgtEl>
                                          <p:spTgt spid="49"/>
                                        </p:tgtEl>
                                        <p:attrNameLst>
                                          <p:attrName>ppt_x</p:attrName>
                                        </p:attrNameLst>
                                      </p:cBhvr>
                                      <p:tavLst>
                                        <p:tav tm="0">
                                          <p:val>
                                            <p:strVal val="#ppt_x"/>
                                          </p:val>
                                        </p:tav>
                                        <p:tav tm="100000">
                                          <p:val>
                                            <p:strVal val="#ppt_x"/>
                                          </p:val>
                                        </p:tav>
                                      </p:tavLst>
                                    </p:anim>
                                    <p:anim calcmode="lin" valueType="num">
                                      <p:cBhvr additive="base">
                                        <p:cTn id="26" dur="500" fill="hold"/>
                                        <p:tgtEl>
                                          <p:spTgt spid="49"/>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300"/>
                                  </p:stCondLst>
                                  <p:childTnLst>
                                    <p:set>
                                      <p:cBhvr>
                                        <p:cTn id="28" dur="1" fill="hold">
                                          <p:stCondLst>
                                            <p:cond delay="0"/>
                                          </p:stCondLst>
                                        </p:cTn>
                                        <p:tgtEl>
                                          <p:spTgt spid="48"/>
                                        </p:tgtEl>
                                        <p:attrNameLst>
                                          <p:attrName>style.visibility</p:attrName>
                                        </p:attrNameLst>
                                      </p:cBhvr>
                                      <p:to>
                                        <p:strVal val="visible"/>
                                      </p:to>
                                    </p:set>
                                    <p:anim calcmode="lin" valueType="num">
                                      <p:cBhvr additive="base">
                                        <p:cTn id="29" dur="500" fill="hold"/>
                                        <p:tgtEl>
                                          <p:spTgt spid="48"/>
                                        </p:tgtEl>
                                        <p:attrNameLst>
                                          <p:attrName>ppt_x</p:attrName>
                                        </p:attrNameLst>
                                      </p:cBhvr>
                                      <p:tavLst>
                                        <p:tav tm="0">
                                          <p:val>
                                            <p:strVal val="#ppt_x"/>
                                          </p:val>
                                        </p:tav>
                                        <p:tav tm="100000">
                                          <p:val>
                                            <p:strVal val="#ppt_x"/>
                                          </p:val>
                                        </p:tav>
                                      </p:tavLst>
                                    </p:anim>
                                    <p:anim calcmode="lin" valueType="num">
                                      <p:cBhvr additive="base">
                                        <p:cTn id="30" dur="500" fill="hold"/>
                                        <p:tgtEl>
                                          <p:spTgt spid="48"/>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450"/>
                                  </p:stCondLst>
                                  <p:childTnLst>
                                    <p:set>
                                      <p:cBhvr>
                                        <p:cTn id="32" dur="1" fill="hold">
                                          <p:stCondLst>
                                            <p:cond delay="0"/>
                                          </p:stCondLst>
                                        </p:cTn>
                                        <p:tgtEl>
                                          <p:spTgt spid="50"/>
                                        </p:tgtEl>
                                        <p:attrNameLst>
                                          <p:attrName>style.visibility</p:attrName>
                                        </p:attrNameLst>
                                      </p:cBhvr>
                                      <p:to>
                                        <p:strVal val="visible"/>
                                      </p:to>
                                    </p:set>
                                    <p:anim calcmode="lin" valueType="num">
                                      <p:cBhvr additive="base">
                                        <p:cTn id="33" dur="500" fill="hold"/>
                                        <p:tgtEl>
                                          <p:spTgt spid="50"/>
                                        </p:tgtEl>
                                        <p:attrNameLst>
                                          <p:attrName>ppt_x</p:attrName>
                                        </p:attrNameLst>
                                      </p:cBhvr>
                                      <p:tavLst>
                                        <p:tav tm="0">
                                          <p:val>
                                            <p:strVal val="#ppt_x"/>
                                          </p:val>
                                        </p:tav>
                                        <p:tav tm="100000">
                                          <p:val>
                                            <p:strVal val="#ppt_x"/>
                                          </p:val>
                                        </p:tav>
                                      </p:tavLst>
                                    </p:anim>
                                    <p:anim calcmode="lin" valueType="num">
                                      <p:cBhvr additive="base">
                                        <p:cTn id="3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7" grpId="0"/>
      <p:bldP spid="48" grpId="0"/>
      <p:bldP spid="49" grpId="0"/>
      <p:bldP spid="5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83466" y="258061"/>
            <a:ext cx="4593954" cy="1031890"/>
            <a:chOff x="3590568" y="400194"/>
            <a:chExt cx="5213316" cy="1031890"/>
          </a:xfrm>
        </p:grpSpPr>
        <p:grpSp>
          <p:nvGrpSpPr>
            <p:cNvPr id="22" name="组合 21"/>
            <p:cNvGrpSpPr/>
            <p:nvPr/>
          </p:nvGrpSpPr>
          <p:grpSpPr>
            <a:xfrm>
              <a:off x="3590568" y="400194"/>
              <a:ext cx="5213316" cy="1031890"/>
              <a:chOff x="7038412" y="5298115"/>
              <a:chExt cx="3099874" cy="517828"/>
            </a:xfrm>
          </p:grpSpPr>
          <p:grpSp>
            <p:nvGrpSpPr>
              <p:cNvPr id="24" name="组合 23"/>
              <p:cNvGrpSpPr/>
              <p:nvPr/>
            </p:nvGrpSpPr>
            <p:grpSpPr>
              <a:xfrm>
                <a:off x="7038412" y="5298115"/>
                <a:ext cx="3099874" cy="517828"/>
                <a:chOff x="5718131" y="5650928"/>
                <a:chExt cx="4596458" cy="767829"/>
              </a:xfrm>
            </p:grpSpPr>
            <p:sp>
              <p:nvSpPr>
                <p:cNvPr id="26" name="圆角矩形 2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圆角矩形 2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4055479" y="625993"/>
              <a:ext cx="4283494" cy="707886"/>
            </a:xfrm>
            <a:prstGeom prst="rect">
              <a:avLst/>
            </a:prstGeom>
          </p:spPr>
          <p:txBody>
            <a:bodyPr wrap="square">
              <a:spAutoFit/>
            </a:bodyPr>
            <a:lstStyle/>
            <a:p>
              <a:r>
                <a:rPr lang="zh-CN" altLang="en-US" sz="4000" dirty="0">
                  <a:solidFill>
                    <a:schemeClr val="bg1"/>
                  </a:solidFill>
                  <a:latin typeface="造字工房悦黑（非商用）常规体" pitchFamily="2" charset="-122"/>
                  <a:ea typeface="造字工房悦黑（非商用）常规体" pitchFamily="2" charset="-122"/>
                </a:rPr>
                <a:t>声音加噪降噪</a:t>
              </a:r>
              <a:endParaRPr lang="zh-CN" altLang="en-US" sz="4000" dirty="0">
                <a:solidFill>
                  <a:schemeClr val="bg1"/>
                </a:solidFill>
                <a:latin typeface="造字工房悦黑（非商用）常规体" pitchFamily="2" charset="-122"/>
                <a:ea typeface="造字工房悦黑（非商用）常规体" pitchFamily="2" charset="-122"/>
              </a:endParaRPr>
            </a:p>
          </p:txBody>
        </p:sp>
      </p:grpSp>
      <p:sp>
        <p:nvSpPr>
          <p:cNvPr id="3" name="矩形 2"/>
          <p:cNvSpPr/>
          <p:nvPr/>
        </p:nvSpPr>
        <p:spPr>
          <a:xfrm>
            <a:off x="438262" y="2855647"/>
            <a:ext cx="6096000" cy="1477328"/>
          </a:xfrm>
          <a:prstGeom prst="rect">
            <a:avLst/>
          </a:prstGeom>
        </p:spPr>
        <p:txBody>
          <a:bodyPr>
            <a:spAutoFit/>
          </a:bodyPr>
          <a:lstStyle/>
          <a:p>
            <a:r>
              <a:rPr lang="zh-CN" altLang="en-US" dirty="0"/>
              <a:t>（</a:t>
            </a:r>
            <a:r>
              <a:rPr lang="en-US" altLang="zh-CN" dirty="0"/>
              <a:t>5</a:t>
            </a:r>
            <a:r>
              <a:rPr lang="zh-CN" altLang="en-US" dirty="0"/>
              <a:t>）高频信号的滤波</a:t>
            </a:r>
            <a:endParaRPr lang="en-US" altLang="zh-CN" dirty="0"/>
          </a:p>
          <a:p>
            <a:endParaRPr lang="en-US" altLang="zh-CN" dirty="0"/>
          </a:p>
          <a:p>
            <a:r>
              <a:rPr lang="zh-CN" altLang="en-US" dirty="0"/>
              <a:t>同样是引用巴特沃斯低通滤波器，对合成的音频信号进行处理。</a:t>
            </a:r>
            <a:endParaRPr lang="en-US" altLang="zh-CN" dirty="0"/>
          </a:p>
          <a:p>
            <a:r>
              <a:rPr lang="zh-CN" altLang="en-US" dirty="0"/>
              <a:t>右图为处理后的傅里叶变换频域图。</a:t>
            </a:r>
            <a:endParaRPr lang="en-US" altLang="zh-CN" dirty="0"/>
          </a:p>
        </p:txBody>
      </p:sp>
      <p:pic>
        <p:nvPicPr>
          <p:cNvPr id="12" name="图片 11"/>
          <p:cNvPicPr/>
          <p:nvPr/>
        </p:nvPicPr>
        <p:blipFill>
          <a:blip r:embed="rId1" cstate="print">
            <a:extLst>
              <a:ext uri="{28A0092B-C50C-407E-A947-70E740481C1C}">
                <a14:useLocalDpi xmlns:a14="http://schemas.microsoft.com/office/drawing/2010/main" val="0"/>
              </a:ext>
            </a:extLst>
          </a:blip>
          <a:stretch>
            <a:fillRect/>
          </a:stretch>
        </p:blipFill>
        <p:spPr>
          <a:xfrm>
            <a:off x="6824183" y="1837523"/>
            <a:ext cx="4512601" cy="379092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83466" y="258061"/>
            <a:ext cx="4593954" cy="1031890"/>
            <a:chOff x="3590568" y="400194"/>
            <a:chExt cx="5213316" cy="1031890"/>
          </a:xfrm>
        </p:grpSpPr>
        <p:grpSp>
          <p:nvGrpSpPr>
            <p:cNvPr id="22" name="组合 21"/>
            <p:cNvGrpSpPr/>
            <p:nvPr/>
          </p:nvGrpSpPr>
          <p:grpSpPr>
            <a:xfrm>
              <a:off x="3590568" y="400194"/>
              <a:ext cx="5213316" cy="1031890"/>
              <a:chOff x="7038412" y="5298115"/>
              <a:chExt cx="3099874" cy="517828"/>
            </a:xfrm>
          </p:grpSpPr>
          <p:grpSp>
            <p:nvGrpSpPr>
              <p:cNvPr id="24" name="组合 23"/>
              <p:cNvGrpSpPr/>
              <p:nvPr/>
            </p:nvGrpSpPr>
            <p:grpSpPr>
              <a:xfrm>
                <a:off x="7038412" y="5298115"/>
                <a:ext cx="3099874" cy="517828"/>
                <a:chOff x="5718131" y="5650928"/>
                <a:chExt cx="4596458" cy="767829"/>
              </a:xfrm>
            </p:grpSpPr>
            <p:sp>
              <p:nvSpPr>
                <p:cNvPr id="26" name="圆角矩形 2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圆角矩形 2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4055479" y="625993"/>
              <a:ext cx="4283494" cy="707886"/>
            </a:xfrm>
            <a:prstGeom prst="rect">
              <a:avLst/>
            </a:prstGeom>
          </p:spPr>
          <p:txBody>
            <a:bodyPr wrap="square">
              <a:spAutoFit/>
            </a:bodyPr>
            <a:lstStyle/>
            <a:p>
              <a:r>
                <a:rPr lang="zh-CN" altLang="en-US" sz="4000" dirty="0">
                  <a:solidFill>
                    <a:schemeClr val="bg1"/>
                  </a:solidFill>
                  <a:latin typeface="造字工房悦黑（非商用）常规体" pitchFamily="2" charset="-122"/>
                  <a:ea typeface="造字工房悦黑（非商用）常规体" pitchFamily="2" charset="-122"/>
                </a:rPr>
                <a:t>声音加噪降噪</a:t>
              </a:r>
              <a:endParaRPr lang="zh-CN" altLang="en-US" sz="4000" dirty="0">
                <a:solidFill>
                  <a:schemeClr val="bg1"/>
                </a:solidFill>
                <a:latin typeface="造字工房悦黑（非商用）常规体" pitchFamily="2" charset="-122"/>
                <a:ea typeface="造字工房悦黑（非商用）常规体" pitchFamily="2" charset="-122"/>
              </a:endParaRPr>
            </a:p>
          </p:txBody>
        </p:sp>
      </p:grpSp>
      <p:sp>
        <p:nvSpPr>
          <p:cNvPr id="3" name="矩形 2"/>
          <p:cNvSpPr/>
          <p:nvPr/>
        </p:nvSpPr>
        <p:spPr>
          <a:xfrm>
            <a:off x="553670" y="2305231"/>
            <a:ext cx="10472395" cy="3139321"/>
          </a:xfrm>
          <a:prstGeom prst="rect">
            <a:avLst/>
          </a:prstGeom>
        </p:spPr>
        <p:txBody>
          <a:bodyPr wrap="square">
            <a:spAutoFit/>
          </a:bodyPr>
          <a:lstStyle/>
          <a:p>
            <a:r>
              <a:rPr lang="zh-CN" altLang="en-US" dirty="0"/>
              <a:t>（</a:t>
            </a:r>
            <a:r>
              <a:rPr lang="en-US" altLang="zh-CN" dirty="0"/>
              <a:t>6</a:t>
            </a:r>
            <a:r>
              <a:rPr lang="zh-CN" altLang="en-US" dirty="0"/>
              <a:t>）结论</a:t>
            </a:r>
            <a:endParaRPr lang="en-US" altLang="zh-CN" dirty="0"/>
          </a:p>
          <a:p>
            <a:endParaRPr lang="en-US" altLang="zh-CN" dirty="0"/>
          </a:p>
          <a:p>
            <a:r>
              <a:rPr lang="en-US" altLang="zh-CN" dirty="0"/>
              <a:t>1.</a:t>
            </a:r>
            <a:r>
              <a:rPr lang="zh-CN" altLang="en-US" dirty="0"/>
              <a:t>从频谱上分析，两者并无差别，但是效果上，由于白噪声在各个频段都有，因此降噪效果并不是很明显，但是，高频信号相比较滤波更加完美，而且还有一种朦胧的感觉。</a:t>
            </a:r>
            <a:endParaRPr lang="en-US" altLang="zh-CN" dirty="0"/>
          </a:p>
          <a:p>
            <a:endParaRPr lang="zh-CN" altLang="en-US" dirty="0"/>
          </a:p>
          <a:p>
            <a:r>
              <a:rPr lang="en-US" altLang="zh-CN" dirty="0"/>
              <a:t>2.</a:t>
            </a:r>
            <a:r>
              <a:rPr lang="zh-CN" altLang="en-US" dirty="0"/>
              <a:t>两者在听觉上可以明显感觉到失真，这都是因为高频信息的缺失导致，以牺牲音质为代价换来降噪的    效果。但是有的场合，例如低音炮，变声器等等却要用到这种失真。</a:t>
            </a:r>
            <a:endParaRPr lang="zh-CN" altLang="en-US" dirty="0"/>
          </a:p>
          <a:p>
            <a:endParaRPr lang="en-US" altLang="zh-CN" dirty="0"/>
          </a:p>
          <a:p>
            <a:r>
              <a:rPr lang="en-US" altLang="zh-CN" dirty="0"/>
              <a:t>3.</a:t>
            </a:r>
            <a:r>
              <a:rPr lang="zh-CN" altLang="en-US" dirty="0"/>
              <a:t>并且，由低通滤波器，我们还可以想到更多的降噪方法：</a:t>
            </a:r>
            <a:endParaRPr lang="zh-CN" altLang="en-US" dirty="0"/>
          </a:p>
          <a:p>
            <a:r>
              <a:rPr lang="zh-CN" altLang="en-US" dirty="0"/>
              <a:t>  耳机的低频底噪：高通滤波器。</a:t>
            </a:r>
            <a:endParaRPr lang="zh-CN" altLang="en-US" dirty="0"/>
          </a:p>
          <a:p>
            <a:r>
              <a:rPr lang="en-US" altLang="zh-CN" dirty="0"/>
              <a:t>  50hz</a:t>
            </a:r>
            <a:r>
              <a:rPr lang="zh-CN" altLang="en-US" dirty="0"/>
              <a:t>交流电干扰：带阻滤波器，等等。</a:t>
            </a:r>
            <a:endParaRPr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3585960" y="72202"/>
            <a:ext cx="4593954" cy="1031890"/>
            <a:chOff x="3590568" y="400194"/>
            <a:chExt cx="5213316" cy="1031890"/>
          </a:xfrm>
        </p:grpSpPr>
        <p:grpSp>
          <p:nvGrpSpPr>
            <p:cNvPr id="46" name="组合 45"/>
            <p:cNvGrpSpPr/>
            <p:nvPr/>
          </p:nvGrpSpPr>
          <p:grpSpPr>
            <a:xfrm>
              <a:off x="3590568" y="400194"/>
              <a:ext cx="5213316" cy="1031890"/>
              <a:chOff x="7038412" y="5298115"/>
              <a:chExt cx="3099874" cy="517828"/>
            </a:xfrm>
          </p:grpSpPr>
          <p:grpSp>
            <p:nvGrpSpPr>
              <p:cNvPr id="48" name="组合 47"/>
              <p:cNvGrpSpPr/>
              <p:nvPr/>
            </p:nvGrpSpPr>
            <p:grpSpPr>
              <a:xfrm>
                <a:off x="7038412" y="5298115"/>
                <a:ext cx="3099874" cy="517828"/>
                <a:chOff x="5718131" y="5650928"/>
                <a:chExt cx="4596458" cy="767829"/>
              </a:xfrm>
            </p:grpSpPr>
            <p:sp>
              <p:nvSpPr>
                <p:cNvPr id="50" name="圆角矩形 49"/>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1" name="圆角矩形 50"/>
                <p:cNvSpPr/>
                <p:nvPr/>
              </p:nvSpPr>
              <p:spPr>
                <a:xfrm>
                  <a:off x="5829672" y="5747159"/>
                  <a:ext cx="4373372" cy="575365"/>
                </a:xfrm>
                <a:prstGeom prst="roundRect">
                  <a:avLst>
                    <a:gd name="adj" fmla="val 50000"/>
                  </a:avLst>
                </a:prstGeom>
                <a:solidFill>
                  <a:schemeClr val="accent2"/>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9"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47" name="矩形 46"/>
            <p:cNvSpPr/>
            <p:nvPr/>
          </p:nvSpPr>
          <p:spPr>
            <a:xfrm>
              <a:off x="4055479" y="625993"/>
              <a:ext cx="4283494" cy="707886"/>
            </a:xfrm>
            <a:prstGeom prst="rect">
              <a:avLst/>
            </a:prstGeom>
          </p:spPr>
          <p:txBody>
            <a:bodyPr wrap="square">
              <a:spAutoFit/>
            </a:bodyPr>
            <a:lstStyle/>
            <a:p>
              <a:pPr algn="ctr"/>
              <a:r>
                <a:rPr lang="zh-CN" altLang="en-US" sz="4000" dirty="0">
                  <a:solidFill>
                    <a:schemeClr val="bg1"/>
                  </a:solidFill>
                  <a:latin typeface="造字工房悦黑（非商用）常规体" pitchFamily="2" charset="-122"/>
                  <a:ea typeface="造字工房悦黑（非商用）常规体" pitchFamily="2" charset="-122"/>
                </a:rPr>
                <a:t>代码部分</a:t>
              </a:r>
              <a:endParaRPr lang="zh-CN" altLang="en-US" sz="4000" dirty="0">
                <a:solidFill>
                  <a:schemeClr val="bg1"/>
                </a:solidFill>
                <a:latin typeface="造字工房悦黑（非商用）常规体" pitchFamily="2" charset="-122"/>
                <a:ea typeface="造字工房悦黑（非商用）常规体" pitchFamily="2" charset="-122"/>
              </a:endParaRPr>
            </a:p>
          </p:txBody>
        </p:sp>
      </p:grpSp>
      <p:sp>
        <p:nvSpPr>
          <p:cNvPr id="3" name="矩形 2"/>
          <p:cNvSpPr/>
          <p:nvPr/>
        </p:nvSpPr>
        <p:spPr>
          <a:xfrm>
            <a:off x="288414" y="1564243"/>
            <a:ext cx="6096000" cy="5293757"/>
          </a:xfrm>
          <a:prstGeom prst="rect">
            <a:avLst/>
          </a:prstGeom>
        </p:spPr>
        <p:txBody>
          <a:bodyPr>
            <a:spAutoFit/>
          </a:bodyPr>
          <a:lstStyle/>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[x1,fs] = </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audioread</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'C:\Users\</a:t>
            </a:r>
            <a:r>
              <a:rPr lang="en-US" altLang="zh-CN" sz="1300" kern="0" dirty="0" err="1">
                <a:solidFill>
                  <a:srgbClr val="A020F0"/>
                </a:solidFill>
                <a:latin typeface="Courier New" panose="02070309020205020404" pitchFamily="49" charset="0"/>
                <a:ea typeface="宋体" panose="02010600030101010101" pitchFamily="2" charset="-122"/>
                <a:cs typeface="Times New Roman" panose="02020603050405020304" pitchFamily="18" charset="0"/>
              </a:rPr>
              <a:t>wangzhiyi</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\Desktop\test_data0.wav'</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%sound(x1,fs);</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figure(1);</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plot(x1);</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title(</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zh-CN" altLang="zh-CN" sz="1300" kern="0" dirty="0">
                <a:solidFill>
                  <a:srgbClr val="A020F0"/>
                </a:solidFill>
                <a:latin typeface="Courier New" panose="02070309020205020404" pitchFamily="49" charset="0"/>
                <a:ea typeface="宋体" panose="02010600030101010101" pitchFamily="2" charset="-122"/>
                <a:cs typeface="Courier New" panose="02070309020205020404" pitchFamily="49" charset="0"/>
              </a:rPr>
              <a:t>原声音信号时域图</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xlabel</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zh-CN" altLang="zh-CN" sz="1300" kern="0" dirty="0">
                <a:solidFill>
                  <a:srgbClr val="A020F0"/>
                </a:solidFill>
                <a:latin typeface="Courier New" panose="02070309020205020404" pitchFamily="49" charset="0"/>
                <a:ea typeface="宋体" panose="02010600030101010101" pitchFamily="2" charset="-122"/>
                <a:cs typeface="Courier New" panose="02070309020205020404" pitchFamily="49" charset="0"/>
              </a:rPr>
              <a:t>时间</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t '</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ylabel</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zh-CN" altLang="zh-CN" sz="1300" kern="0" dirty="0">
                <a:solidFill>
                  <a:srgbClr val="A020F0"/>
                </a:solidFill>
                <a:latin typeface="Courier New" panose="02070309020205020404" pitchFamily="49" charset="0"/>
                <a:ea typeface="宋体" panose="02010600030101010101" pitchFamily="2" charset="-122"/>
                <a:cs typeface="Courier New" panose="02070309020205020404" pitchFamily="49" charset="0"/>
              </a:rPr>
              <a:t>幅值</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n '</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figure(2);</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y1 = </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fft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(x1);</a:t>
            </a:r>
            <a:r>
              <a:rPr lang="en-US" altLang="zh-CN" sz="1300"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1300" kern="0" dirty="0">
                <a:solidFill>
                  <a:srgbClr val="228B22"/>
                </a:solidFill>
                <a:latin typeface="Courier New" panose="02070309020205020404" pitchFamily="49" charset="0"/>
                <a:ea typeface="宋体" panose="02010600030101010101" pitchFamily="2" charset="-122"/>
                <a:cs typeface="Courier New" panose="02070309020205020404" pitchFamily="49" charset="0"/>
              </a:rPr>
              <a:t>对音频信号进行快速傅里叶变换</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y1 = </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fftshift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(y1);</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derta_fs</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fs/length(x1);</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plot([-fs/2:derta_fs:fs/2-derta_fs],abs(y1));</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title(</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zh-CN" altLang="zh-CN" sz="1300" kern="0" dirty="0">
                <a:solidFill>
                  <a:srgbClr val="A020F0"/>
                </a:solidFill>
                <a:latin typeface="Courier New" panose="02070309020205020404" pitchFamily="49" charset="0"/>
                <a:ea typeface="宋体" panose="02010600030101010101" pitchFamily="2" charset="-122"/>
                <a:cs typeface="Courier New" panose="02070309020205020404" pitchFamily="49" charset="0"/>
              </a:rPr>
              <a:t>原信号声音频域图</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le = length(x1);</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a:t>
            </a:r>
            <a:r>
              <a:rPr lang="zh-CN" altLang="zh-CN" sz="1300" kern="0" dirty="0">
                <a:solidFill>
                  <a:srgbClr val="228B22"/>
                </a:solidFill>
                <a:latin typeface="Courier New" panose="02070309020205020404" pitchFamily="49" charset="0"/>
                <a:ea typeface="宋体" panose="02010600030101010101" pitchFamily="2" charset="-122"/>
                <a:cs typeface="Courier New" panose="02070309020205020404" pitchFamily="49" charset="0"/>
              </a:rPr>
              <a:t>产生高斯白噪声</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noise1 = 0.06*</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randn</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(le,2);</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a:t>
            </a:r>
            <a:r>
              <a:rPr lang="zh-CN" altLang="zh-CN" sz="1300" kern="0" dirty="0">
                <a:solidFill>
                  <a:srgbClr val="228B22"/>
                </a:solidFill>
                <a:latin typeface="Courier New" panose="02070309020205020404" pitchFamily="49" charset="0"/>
                <a:ea typeface="宋体" panose="02010600030101010101" pitchFamily="2" charset="-122"/>
                <a:cs typeface="Courier New" panose="02070309020205020404" pitchFamily="49" charset="0"/>
              </a:rPr>
              <a:t>产生高频信号</a:t>
            </a:r>
            <a:r>
              <a:rPr lang="en-US" altLang="zh-CN" sz="1300"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for</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 = 1:le;</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noise2(a,1) = 0.1*sin(2*pi*10000*(1/fs)*a);</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noise2(a,2) = 0.1*sin(2*pi*10000*(1/fs)*a);</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pPr indent="266700"/>
            <a:r>
              <a:rPr lang="en-US" altLang="zh-CN" sz="1300"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end</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3"/>
          <p:cNvSpPr/>
          <p:nvPr/>
        </p:nvSpPr>
        <p:spPr>
          <a:xfrm>
            <a:off x="6096000" y="1867936"/>
            <a:ext cx="6096000" cy="4693593"/>
          </a:xfrm>
          <a:prstGeom prst="rect">
            <a:avLst/>
          </a:prstGeom>
        </p:spPr>
        <p:txBody>
          <a:bodyPr>
            <a:spAutoFit/>
          </a:bodyPr>
          <a:lstStyle/>
          <a:p>
            <a:r>
              <a:rPr lang="en-US" altLang="zh-CN" sz="1300"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%s = x1 + noise1;%</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1300" kern="0" dirty="0">
                <a:solidFill>
                  <a:srgbClr val="228B22"/>
                </a:solidFill>
                <a:latin typeface="Courier New" panose="02070309020205020404" pitchFamily="49" charset="0"/>
                <a:ea typeface="宋体" panose="02010600030101010101" pitchFamily="2" charset="-122"/>
                <a:cs typeface="Courier New" panose="02070309020205020404" pitchFamily="49" charset="0"/>
              </a:rPr>
              <a:t>选择产生的噪音是高频还是白噪声</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s = x1 + noise2;</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%sound(</a:t>
            </a:r>
            <a:r>
              <a:rPr lang="en-US" altLang="zh-CN" sz="1300" kern="0" dirty="0" err="1">
                <a:solidFill>
                  <a:srgbClr val="228B22"/>
                </a:solidFill>
                <a:latin typeface="Courier New" panose="02070309020205020404" pitchFamily="49" charset="0"/>
                <a:ea typeface="宋体" panose="02010600030101010101" pitchFamily="2" charset="-122"/>
                <a:cs typeface="Times New Roman" panose="02020603050405020304" pitchFamily="18" charset="0"/>
              </a:rPr>
              <a:t>s,fs</a:t>
            </a:r>
            <a:r>
              <a:rPr lang="en-US" altLang="zh-CN" sz="1300"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figure(3);</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plot(noise1);</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title(</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zh-CN" altLang="zh-CN" sz="1300" kern="0" dirty="0">
                <a:solidFill>
                  <a:srgbClr val="A020F0"/>
                </a:solidFill>
                <a:latin typeface="Courier New" panose="02070309020205020404" pitchFamily="49" charset="0"/>
                <a:ea typeface="宋体" panose="02010600030101010101" pitchFamily="2" charset="-122"/>
                <a:cs typeface="Courier New" panose="02070309020205020404" pitchFamily="49" charset="0"/>
              </a:rPr>
              <a:t>噪声信号时域图</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xlabel</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zh-CN" altLang="zh-CN" sz="1300" kern="0" dirty="0">
                <a:solidFill>
                  <a:srgbClr val="A020F0"/>
                </a:solidFill>
                <a:latin typeface="Courier New" panose="02070309020205020404" pitchFamily="49" charset="0"/>
                <a:ea typeface="宋体" panose="02010600030101010101" pitchFamily="2" charset="-122"/>
                <a:cs typeface="Courier New" panose="02070309020205020404" pitchFamily="49" charset="0"/>
              </a:rPr>
              <a:t>时间</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t '</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ylabel</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zh-CN" altLang="zh-CN" sz="1300" kern="0" dirty="0">
                <a:solidFill>
                  <a:srgbClr val="A020F0"/>
                </a:solidFill>
                <a:latin typeface="Courier New" panose="02070309020205020404" pitchFamily="49" charset="0"/>
                <a:ea typeface="宋体" panose="02010600030101010101" pitchFamily="2" charset="-122"/>
                <a:cs typeface="Courier New" panose="02070309020205020404" pitchFamily="49" charset="0"/>
              </a:rPr>
              <a:t>幅值</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n '</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figure(7);</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ns = </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fft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(noise1);</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ns = </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fftshift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(ns);</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derta_fs</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fs/length(x1);</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plot([-fs/2:derta_fs:fs/2-derta_fs],abs(ns));</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title(</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zh-CN" altLang="zh-CN" sz="1300" kern="0" dirty="0">
                <a:solidFill>
                  <a:srgbClr val="A020F0"/>
                </a:solidFill>
                <a:latin typeface="Courier New" panose="02070309020205020404" pitchFamily="49" charset="0"/>
                <a:ea typeface="宋体" panose="02010600030101010101" pitchFamily="2" charset="-122"/>
                <a:cs typeface="Courier New" panose="02070309020205020404" pitchFamily="49" charset="0"/>
              </a:rPr>
              <a:t>高斯白噪声信号频域图</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figure(4);</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y2 = </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fft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(s);</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y2 = </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fftshift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(y2);</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plot([-fs/2:derta_fs:fs/2-derta_fs],abs(y2));</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title(</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zh-CN" altLang="zh-CN" sz="1300" kern="0" dirty="0">
                <a:solidFill>
                  <a:srgbClr val="A020F0"/>
                </a:solidFill>
                <a:latin typeface="Courier New" panose="02070309020205020404" pitchFamily="49" charset="0"/>
                <a:ea typeface="宋体" panose="02010600030101010101" pitchFamily="2" charset="-122"/>
                <a:cs typeface="Courier New" panose="02070309020205020404" pitchFamily="49" charset="0"/>
              </a:rPr>
              <a:t>加噪信号频域图</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7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3585960" y="72202"/>
            <a:ext cx="4593954" cy="1031890"/>
            <a:chOff x="3590568" y="400194"/>
            <a:chExt cx="5213316" cy="1031890"/>
          </a:xfrm>
        </p:grpSpPr>
        <p:grpSp>
          <p:nvGrpSpPr>
            <p:cNvPr id="46" name="组合 45"/>
            <p:cNvGrpSpPr/>
            <p:nvPr/>
          </p:nvGrpSpPr>
          <p:grpSpPr>
            <a:xfrm>
              <a:off x="3590568" y="400194"/>
              <a:ext cx="5213316" cy="1031890"/>
              <a:chOff x="7038412" y="5298115"/>
              <a:chExt cx="3099874" cy="517828"/>
            </a:xfrm>
          </p:grpSpPr>
          <p:grpSp>
            <p:nvGrpSpPr>
              <p:cNvPr id="48" name="组合 47"/>
              <p:cNvGrpSpPr/>
              <p:nvPr/>
            </p:nvGrpSpPr>
            <p:grpSpPr>
              <a:xfrm>
                <a:off x="7038412" y="5298115"/>
                <a:ext cx="3099874" cy="517828"/>
                <a:chOff x="5718131" y="5650928"/>
                <a:chExt cx="4596458" cy="767829"/>
              </a:xfrm>
            </p:grpSpPr>
            <p:sp>
              <p:nvSpPr>
                <p:cNvPr id="50" name="圆角矩形 49"/>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1" name="圆角矩形 50"/>
                <p:cNvSpPr/>
                <p:nvPr/>
              </p:nvSpPr>
              <p:spPr>
                <a:xfrm>
                  <a:off x="5829672" y="5747159"/>
                  <a:ext cx="4373372" cy="575365"/>
                </a:xfrm>
                <a:prstGeom prst="roundRect">
                  <a:avLst>
                    <a:gd name="adj" fmla="val 50000"/>
                  </a:avLst>
                </a:prstGeom>
                <a:solidFill>
                  <a:schemeClr val="accent2"/>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9"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47" name="矩形 46"/>
            <p:cNvSpPr/>
            <p:nvPr/>
          </p:nvSpPr>
          <p:spPr>
            <a:xfrm>
              <a:off x="4055479" y="625993"/>
              <a:ext cx="4283494" cy="707886"/>
            </a:xfrm>
            <a:prstGeom prst="rect">
              <a:avLst/>
            </a:prstGeom>
          </p:spPr>
          <p:txBody>
            <a:bodyPr wrap="square">
              <a:spAutoFit/>
            </a:bodyPr>
            <a:lstStyle/>
            <a:p>
              <a:pPr algn="ctr"/>
              <a:r>
                <a:rPr lang="zh-CN" altLang="en-US" sz="4000" dirty="0">
                  <a:solidFill>
                    <a:schemeClr val="bg1"/>
                  </a:solidFill>
                  <a:latin typeface="造字工房悦黑（非商用）常规体" pitchFamily="2" charset="-122"/>
                  <a:ea typeface="造字工房悦黑（非商用）常规体" pitchFamily="2" charset="-122"/>
                </a:rPr>
                <a:t>代码部分</a:t>
              </a:r>
              <a:endParaRPr lang="zh-CN" altLang="en-US" sz="4000" dirty="0">
                <a:solidFill>
                  <a:schemeClr val="bg1"/>
                </a:solidFill>
                <a:latin typeface="造字工房悦黑（非商用）常规体" pitchFamily="2" charset="-122"/>
                <a:ea typeface="造字工房悦黑（非商用）常规体" pitchFamily="2" charset="-122"/>
              </a:endParaRPr>
            </a:p>
          </p:txBody>
        </p:sp>
      </p:grpSp>
      <p:sp>
        <p:nvSpPr>
          <p:cNvPr id="2" name="矩形 1"/>
          <p:cNvSpPr/>
          <p:nvPr/>
        </p:nvSpPr>
        <p:spPr>
          <a:xfrm>
            <a:off x="947638" y="1233417"/>
            <a:ext cx="6096000" cy="5693866"/>
          </a:xfrm>
          <a:prstGeom prst="rect">
            <a:avLst/>
          </a:prstGeom>
        </p:spPr>
        <p:txBody>
          <a:bodyPr>
            <a:spAutoFit/>
          </a:bodyPr>
          <a:lstStyle/>
          <a:p>
            <a:r>
              <a:rPr lang="en-US" altLang="zh-CN" sz="1300"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a:t>
            </a:r>
            <a:r>
              <a:rPr lang="zh-CN" altLang="zh-CN" sz="1300" kern="0" dirty="0">
                <a:solidFill>
                  <a:srgbClr val="228B22"/>
                </a:solidFill>
                <a:latin typeface="Courier New" panose="02070309020205020404" pitchFamily="49" charset="0"/>
                <a:ea typeface="宋体" panose="02010600030101010101" pitchFamily="2" charset="-122"/>
                <a:cs typeface="Courier New" panose="02070309020205020404" pitchFamily="49" charset="0"/>
              </a:rPr>
              <a:t>巴特沃斯滤波器</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rp</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2;</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rs</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80;</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Ft = 8000;  </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Fp</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400;</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Fs = 1000;   </a:t>
            </a:r>
            <a:r>
              <a:rPr lang="en-US" altLang="zh-CN" sz="1300"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a:t>
            </a:r>
            <a:r>
              <a:rPr lang="zh-CN" altLang="zh-CN" sz="1300" kern="0" dirty="0">
                <a:solidFill>
                  <a:srgbClr val="228B22"/>
                </a:solidFill>
                <a:latin typeface="Courier New" panose="02070309020205020404" pitchFamily="49" charset="0"/>
                <a:ea typeface="宋体" panose="02010600030101010101" pitchFamily="2" charset="-122"/>
                <a:cs typeface="Courier New" panose="02070309020205020404" pitchFamily="49" charset="0"/>
              </a:rPr>
              <a:t>设置滤波器截止频率</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wp = 2*pi*</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Fp</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ws</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2*pi*Fs/Ft;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n,wn</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buttord</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(wp,ws,rp,</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rs</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's'</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1300" kern="0" dirty="0">
                <a:solidFill>
                  <a:srgbClr val="228B22"/>
                </a:solidFill>
                <a:latin typeface="Courier New" panose="02070309020205020404" pitchFamily="49" charset="0"/>
                <a:ea typeface="宋体" panose="02010600030101010101" pitchFamily="2" charset="-122"/>
                <a:cs typeface="Courier New" panose="02070309020205020404" pitchFamily="49" charset="0"/>
              </a:rPr>
              <a:t>得到滤波器的特性</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butter(n,</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wn</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's'</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1300" kern="0" dirty="0">
                <a:solidFill>
                  <a:srgbClr val="228B22"/>
                </a:solidFill>
                <a:latin typeface="Courier New" panose="02070309020205020404" pitchFamily="49" charset="0"/>
                <a:ea typeface="宋体" panose="02010600030101010101" pitchFamily="2" charset="-122"/>
                <a:cs typeface="Courier New" panose="02070309020205020404" pitchFamily="49" charset="0"/>
              </a:rPr>
              <a:t>生成滤波器</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bz,az</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bilinear(b,a,0.5);</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figure(5);</a:t>
            </a:r>
            <a:r>
              <a:rPr lang="en-US" altLang="zh-CN" sz="1300"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1300" kern="0" dirty="0">
                <a:solidFill>
                  <a:srgbClr val="228B22"/>
                </a:solidFill>
                <a:latin typeface="Courier New" panose="02070309020205020404" pitchFamily="49" charset="0"/>
                <a:ea typeface="宋体" panose="02010600030101010101" pitchFamily="2" charset="-122"/>
                <a:cs typeface="Courier New" panose="02070309020205020404" pitchFamily="49" charset="0"/>
              </a:rPr>
              <a:t>绘制滤波器的特性曲线</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h,w</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freqz</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bz,az</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title(</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zh-CN" altLang="zh-CN" sz="1300" kern="0" dirty="0">
                <a:solidFill>
                  <a:srgbClr val="A020F0"/>
                </a:solidFill>
                <a:latin typeface="Courier New" panose="02070309020205020404" pitchFamily="49" charset="0"/>
                <a:ea typeface="宋体" panose="02010600030101010101" pitchFamily="2" charset="-122"/>
                <a:cs typeface="Courier New" panose="02070309020205020404" pitchFamily="49" charset="0"/>
              </a:rPr>
              <a:t>低通滤波器幅频特性</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plot(w*fs/(2*pi),abs(h));</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z = filter(</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bz,az,s</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05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1300" kern="0" dirty="0">
                <a:solidFill>
                  <a:srgbClr val="228B22"/>
                </a:solidFill>
                <a:latin typeface="Courier New" panose="02070309020205020404" pitchFamily="49" charset="0"/>
                <a:ea typeface="宋体" panose="02010600030101010101" pitchFamily="2" charset="-122"/>
                <a:cs typeface="Courier New" panose="02070309020205020404" pitchFamily="49" charset="0"/>
              </a:rPr>
              <a:t>进行滤波操作</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%sound(</a:t>
            </a:r>
            <a:r>
              <a:rPr lang="en-US" altLang="zh-CN" sz="1300" kern="0" dirty="0" err="1">
                <a:solidFill>
                  <a:srgbClr val="228B22"/>
                </a:solidFill>
                <a:latin typeface="Courier New" panose="02070309020205020404" pitchFamily="49" charset="0"/>
                <a:ea typeface="宋体" panose="02010600030101010101" pitchFamily="2" charset="-122"/>
                <a:cs typeface="Times New Roman" panose="02020603050405020304" pitchFamily="18" charset="0"/>
              </a:rPr>
              <a:t>z,fs</a:t>
            </a:r>
            <a:r>
              <a:rPr lang="en-US" altLang="zh-CN" sz="1300"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figure(6);</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y3 = </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fft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(z);</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y3 = </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fftshift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(y3);</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plot([-fs/2:derta_fs:fs/2-derta_fs],abs(y3));</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title(</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zh-CN" altLang="zh-CN" sz="1300" kern="0" dirty="0">
                <a:solidFill>
                  <a:srgbClr val="A020F0"/>
                </a:solidFill>
                <a:latin typeface="Courier New" panose="02070309020205020404" pitchFamily="49" charset="0"/>
                <a:ea typeface="宋体" panose="02010600030101010101" pitchFamily="2" charset="-122"/>
                <a:cs typeface="Courier New" panose="02070309020205020404" pitchFamily="49" charset="0"/>
              </a:rPr>
              <a:t>降噪噪声音信号频域图</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audiowrite</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7030A0"/>
                </a:solidFill>
                <a:latin typeface="Courier New" panose="02070309020205020404" pitchFamily="49" charset="0"/>
                <a:ea typeface="宋体" panose="02010600030101010101" pitchFamily="2" charset="-122"/>
                <a:cs typeface="Times New Roman" panose="02020603050405020304" pitchFamily="18" charset="0"/>
              </a:rPr>
              <a:t>C:\Users\</a:t>
            </a:r>
            <a:r>
              <a:rPr lang="en-US" altLang="zh-CN" sz="1300" kern="0" dirty="0" err="1">
                <a:solidFill>
                  <a:srgbClr val="7030A0"/>
                </a:solidFill>
                <a:latin typeface="Courier New" panose="02070309020205020404" pitchFamily="49" charset="0"/>
                <a:ea typeface="宋体" panose="02010600030101010101" pitchFamily="2" charset="-122"/>
                <a:cs typeface="Times New Roman" panose="02020603050405020304" pitchFamily="18" charset="0"/>
              </a:rPr>
              <a:t>wangzhiyi</a:t>
            </a:r>
            <a:r>
              <a:rPr lang="en-US" altLang="zh-CN" sz="1300" kern="0" dirty="0">
                <a:solidFill>
                  <a:srgbClr val="7030A0"/>
                </a:solidFill>
                <a:latin typeface="Courier New" panose="02070309020205020404" pitchFamily="49" charset="0"/>
                <a:ea typeface="宋体" panose="02010600030101010101" pitchFamily="2" charset="-122"/>
                <a:cs typeface="Times New Roman" panose="02020603050405020304" pitchFamily="18" charset="0"/>
              </a:rPr>
              <a:t>\Desktop\test_data0_a.wav',z,fs</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latin typeface="Courier New" panose="02070309020205020404" pitchFamily="49" charset="0"/>
                <a:ea typeface="宋体" panose="02010600030101010101" pitchFamily="2" charset="-122"/>
                <a:cs typeface="Times New Roman" panose="02020603050405020304" pitchFamily="18" charset="0"/>
              </a:rPr>
              <a:t> </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7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3859214" y="3283662"/>
            <a:ext cx="4314728" cy="0"/>
          </a:xfrm>
          <a:prstGeom prst="line">
            <a:avLst/>
          </a:prstGeom>
          <a:ln w="19050">
            <a:solidFill>
              <a:schemeClr val="bg2">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373497" y="2514221"/>
            <a:ext cx="2874505" cy="646331"/>
          </a:xfrm>
          <a:prstGeom prst="rect">
            <a:avLst/>
          </a:prstGeom>
        </p:spPr>
        <p:txBody>
          <a:bodyPr wrap="none">
            <a:spAutoFit/>
          </a:bodyPr>
          <a:lstStyle/>
          <a:p>
            <a:r>
              <a:rPr lang="en-US" altLang="zh-CN" sz="3600" dirty="0">
                <a:solidFill>
                  <a:schemeClr val="accent1"/>
                </a:solidFill>
                <a:latin typeface="造字工房悦黑（非商用）常规体" pitchFamily="2" charset="-122"/>
                <a:ea typeface="造字工房悦黑（非商用）常规体" pitchFamily="2" charset="-122"/>
              </a:rPr>
              <a:t>2.</a:t>
            </a:r>
            <a:r>
              <a:rPr lang="zh-CN" altLang="en-US" sz="3600" dirty="0">
                <a:solidFill>
                  <a:schemeClr val="accent1"/>
                </a:solidFill>
                <a:latin typeface="造字工房悦黑（非商用）常规体" pitchFamily="2" charset="-122"/>
                <a:ea typeface="造字工房悦黑（非商用）常规体" pitchFamily="2" charset="-122"/>
              </a:rPr>
              <a:t>声音的提取</a:t>
            </a:r>
            <a:endParaRPr lang="zh-CN" altLang="en-US" sz="4400" dirty="0">
              <a:solidFill>
                <a:schemeClr val="accent1"/>
              </a:solidFill>
              <a:latin typeface="造字工房悦黑（非商用）常规体" pitchFamily="2" charset="-122"/>
              <a:ea typeface="造字工房悦黑（非商用）常规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additive="base">
                                        <p:cTn id="7" dur="600" fill="hold"/>
                                        <p:tgtEl>
                                          <p:spTgt spid="11"/>
                                        </p:tgtEl>
                                        <p:attrNameLst>
                                          <p:attrName>ppt_x</p:attrName>
                                        </p:attrNameLst>
                                      </p:cBhvr>
                                      <p:tavLst>
                                        <p:tav tm="0">
                                          <p:val>
                                            <p:strVal val="1+#ppt_w/2"/>
                                          </p:val>
                                        </p:tav>
                                        <p:tav tm="100000">
                                          <p:val>
                                            <p:strVal val="#ppt_x"/>
                                          </p:val>
                                        </p:tav>
                                      </p:tavLst>
                                    </p:anim>
                                    <p:anim calcmode="lin" valueType="num">
                                      <p:cBhvr additive="base">
                                        <p:cTn id="8" dur="6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960"/>
                            </p:stCondLst>
                            <p:childTnLst>
                              <p:par>
                                <p:cTn id="10" presetID="22" presetClass="entr" presetSubtype="8"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086049" y="2064507"/>
            <a:ext cx="10241858" cy="2400658"/>
            <a:chOff x="4578925" y="1568009"/>
            <a:chExt cx="4492245" cy="1800493"/>
          </a:xfrm>
        </p:grpSpPr>
        <p:sp>
          <p:nvSpPr>
            <p:cNvPr id="9" name="文本框 8"/>
            <p:cNvSpPr txBox="1"/>
            <p:nvPr/>
          </p:nvSpPr>
          <p:spPr>
            <a:xfrm>
              <a:off x="4578925" y="1568009"/>
              <a:ext cx="3449457" cy="346249"/>
            </a:xfrm>
            <a:prstGeom prst="rect">
              <a:avLst/>
            </a:prstGeom>
            <a:noFill/>
          </p:spPr>
          <p:txBody>
            <a:bodyPr wrap="square" rtlCol="0">
              <a:spAutoFit/>
            </a:bodyPr>
            <a:lstStyle/>
            <a:p>
              <a:r>
                <a:rPr lang="zh-CN" altLang="en-US" sz="2400" dirty="0">
                  <a:solidFill>
                    <a:schemeClr val="tx1">
                      <a:lumMod val="95000"/>
                      <a:lumOff val="5000"/>
                    </a:schemeClr>
                  </a:solidFill>
                  <a:latin typeface="+mn-ea"/>
                </a:rPr>
                <a:t>任务描述</a:t>
              </a:r>
              <a:endParaRPr lang="zh-CN" altLang="zh-CN" sz="2400" dirty="0">
                <a:solidFill>
                  <a:schemeClr val="tx1">
                    <a:lumMod val="95000"/>
                    <a:lumOff val="5000"/>
                  </a:schemeClr>
                </a:solidFill>
                <a:latin typeface="+mn-ea"/>
              </a:endParaRPr>
            </a:p>
          </p:txBody>
        </p:sp>
        <p:sp>
          <p:nvSpPr>
            <p:cNvPr id="11" name="文本框 10"/>
            <p:cNvSpPr txBox="1"/>
            <p:nvPr/>
          </p:nvSpPr>
          <p:spPr>
            <a:xfrm>
              <a:off x="4578925" y="1914258"/>
              <a:ext cx="4492245" cy="1454244"/>
            </a:xfrm>
            <a:prstGeom prst="rect">
              <a:avLst/>
            </a:prstGeom>
            <a:noFill/>
          </p:spPr>
          <p:txBody>
            <a:bodyPr wrap="square" rtlCol="0">
              <a:spAutoFit/>
            </a:bodyPr>
            <a:lstStyle/>
            <a:p>
              <a:r>
                <a:rPr lang="zh-CN" altLang="en-US" dirty="0"/>
                <a:t>根据傅里叶变换从多种混合音频中（不同频率）提取另外的一种波形。</a:t>
              </a:r>
              <a:endParaRPr lang="en-US" altLang="zh-CN" dirty="0"/>
            </a:p>
            <a:p>
              <a:endParaRPr lang="en-US" altLang="zh-CN" sz="2400" dirty="0"/>
            </a:p>
            <a:p>
              <a:r>
                <a:rPr lang="zh-CN" altLang="en-US" sz="2400" dirty="0"/>
                <a:t>问题分析：</a:t>
              </a:r>
              <a:endParaRPr lang="en-US" altLang="zh-CN" sz="2400" dirty="0"/>
            </a:p>
            <a:p>
              <a:r>
                <a:rPr lang="zh-CN" altLang="en-US" dirty="0"/>
                <a:t>这个问题与上个问题类似，都是对信号进行滤波处理，因此我们可以找到一种用于音频分离的思路，比如人的声音在大部分在几百赫兹，但是我们人耳的听觉范围往往比这个范围大的多。通过对信号进行傅里叶变换，进行滤波处理，可从不同的音频中得到有用的信息。</a:t>
              </a:r>
              <a:endParaRPr lang="zh-CN" altLang="zh-CN" sz="2400" dirty="0"/>
            </a:p>
          </p:txBody>
        </p:sp>
      </p:grpSp>
      <p:grpSp>
        <p:nvGrpSpPr>
          <p:cNvPr id="21" name="组合 20"/>
          <p:cNvGrpSpPr/>
          <p:nvPr/>
        </p:nvGrpSpPr>
        <p:grpSpPr>
          <a:xfrm>
            <a:off x="283466" y="258061"/>
            <a:ext cx="4593954" cy="1031890"/>
            <a:chOff x="3590568" y="400194"/>
            <a:chExt cx="5213316" cy="1031890"/>
          </a:xfrm>
        </p:grpSpPr>
        <p:grpSp>
          <p:nvGrpSpPr>
            <p:cNvPr id="22" name="组合 21"/>
            <p:cNvGrpSpPr/>
            <p:nvPr/>
          </p:nvGrpSpPr>
          <p:grpSpPr>
            <a:xfrm>
              <a:off x="3590568" y="400194"/>
              <a:ext cx="5213316" cy="1031890"/>
              <a:chOff x="7038412" y="5298115"/>
              <a:chExt cx="3099874" cy="517828"/>
            </a:xfrm>
          </p:grpSpPr>
          <p:grpSp>
            <p:nvGrpSpPr>
              <p:cNvPr id="24" name="组合 23"/>
              <p:cNvGrpSpPr/>
              <p:nvPr/>
            </p:nvGrpSpPr>
            <p:grpSpPr>
              <a:xfrm>
                <a:off x="7038412" y="5298115"/>
                <a:ext cx="3099874" cy="517828"/>
                <a:chOff x="5718131" y="5650928"/>
                <a:chExt cx="4596458" cy="767829"/>
              </a:xfrm>
            </p:grpSpPr>
            <p:sp>
              <p:nvSpPr>
                <p:cNvPr id="26" name="圆角矩形 2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圆角矩形 2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4055479" y="625993"/>
              <a:ext cx="4283494" cy="707886"/>
            </a:xfrm>
            <a:prstGeom prst="rect">
              <a:avLst/>
            </a:prstGeom>
          </p:spPr>
          <p:txBody>
            <a:bodyPr wrap="square">
              <a:spAutoFit/>
            </a:bodyPr>
            <a:lstStyle/>
            <a:p>
              <a:r>
                <a:rPr lang="zh-CN" altLang="en-US" sz="4000" dirty="0">
                  <a:solidFill>
                    <a:schemeClr val="bg1"/>
                  </a:solidFill>
                  <a:latin typeface="造字工房悦黑（非商用）常规体" pitchFamily="2" charset="-122"/>
                  <a:ea typeface="造字工房悦黑（非商用）常规体" pitchFamily="2" charset="-122"/>
                </a:rPr>
                <a:t>声音的提取</a:t>
              </a:r>
              <a:endParaRPr lang="zh-CN" altLang="en-US" sz="4000" dirty="0">
                <a:solidFill>
                  <a:schemeClr val="bg1"/>
                </a:solidFill>
                <a:latin typeface="造字工房悦黑（非商用）常规体" pitchFamily="2" charset="-122"/>
                <a:ea typeface="造字工房悦黑（非商用）常规体" pitchFamily="2"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par>
                          <p:cTn id="8" fill="hold">
                            <p:stCondLst>
                              <p:cond delay="1000"/>
                            </p:stCondLst>
                            <p:childTnLst>
                              <p:par>
                                <p:cTn id="9" presetID="2" presetClass="entr" presetSubtype="2"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97777" y="1386425"/>
            <a:ext cx="7864408" cy="461665"/>
          </a:xfrm>
          <a:prstGeom prst="rect">
            <a:avLst/>
          </a:prstGeom>
          <a:noFill/>
        </p:spPr>
        <p:txBody>
          <a:bodyPr wrap="square" rtlCol="0">
            <a:spAutoFit/>
          </a:bodyPr>
          <a:lstStyle/>
          <a:p>
            <a:r>
              <a:rPr lang="zh-CN" altLang="en-US" sz="2400" dirty="0">
                <a:solidFill>
                  <a:schemeClr val="tx1">
                    <a:lumMod val="95000"/>
                    <a:lumOff val="5000"/>
                  </a:schemeClr>
                </a:solidFill>
                <a:latin typeface="+mn-ea"/>
              </a:rPr>
              <a:t>流程图</a:t>
            </a:r>
            <a:endParaRPr lang="zh-CN" altLang="zh-CN" sz="2400" dirty="0">
              <a:solidFill>
                <a:schemeClr val="tx1">
                  <a:lumMod val="95000"/>
                  <a:lumOff val="5000"/>
                </a:schemeClr>
              </a:solidFill>
              <a:latin typeface="+mn-ea"/>
            </a:endParaRPr>
          </a:p>
        </p:txBody>
      </p:sp>
      <p:grpSp>
        <p:nvGrpSpPr>
          <p:cNvPr id="21" name="组合 20"/>
          <p:cNvGrpSpPr/>
          <p:nvPr/>
        </p:nvGrpSpPr>
        <p:grpSpPr>
          <a:xfrm>
            <a:off x="283466" y="258061"/>
            <a:ext cx="4593954" cy="1031890"/>
            <a:chOff x="3590568" y="400194"/>
            <a:chExt cx="5213316" cy="1031890"/>
          </a:xfrm>
        </p:grpSpPr>
        <p:grpSp>
          <p:nvGrpSpPr>
            <p:cNvPr id="22" name="组合 21"/>
            <p:cNvGrpSpPr/>
            <p:nvPr/>
          </p:nvGrpSpPr>
          <p:grpSpPr>
            <a:xfrm>
              <a:off x="3590568" y="400194"/>
              <a:ext cx="5213316" cy="1031890"/>
              <a:chOff x="7038412" y="5298115"/>
              <a:chExt cx="3099874" cy="517828"/>
            </a:xfrm>
          </p:grpSpPr>
          <p:grpSp>
            <p:nvGrpSpPr>
              <p:cNvPr id="24" name="组合 23"/>
              <p:cNvGrpSpPr/>
              <p:nvPr/>
            </p:nvGrpSpPr>
            <p:grpSpPr>
              <a:xfrm>
                <a:off x="7038412" y="5298115"/>
                <a:ext cx="3099874" cy="517828"/>
                <a:chOff x="5718131" y="5650928"/>
                <a:chExt cx="4596458" cy="767829"/>
              </a:xfrm>
            </p:grpSpPr>
            <p:sp>
              <p:nvSpPr>
                <p:cNvPr id="26" name="圆角矩形 2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圆角矩形 2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4055479" y="625993"/>
              <a:ext cx="4283494" cy="707886"/>
            </a:xfrm>
            <a:prstGeom prst="rect">
              <a:avLst/>
            </a:prstGeom>
          </p:spPr>
          <p:txBody>
            <a:bodyPr wrap="square">
              <a:spAutoFit/>
            </a:bodyPr>
            <a:lstStyle/>
            <a:p>
              <a:r>
                <a:rPr lang="zh-CN" altLang="en-US" sz="4000" dirty="0">
                  <a:solidFill>
                    <a:schemeClr val="bg1"/>
                  </a:solidFill>
                  <a:latin typeface="造字工房悦黑（非商用）常规体" pitchFamily="2" charset="-122"/>
                  <a:ea typeface="造字工房悦黑（非商用）常规体" pitchFamily="2" charset="-122"/>
                </a:rPr>
                <a:t>声音的提取</a:t>
              </a:r>
              <a:endParaRPr lang="zh-CN" altLang="en-US" sz="4000" dirty="0">
                <a:solidFill>
                  <a:schemeClr val="bg1"/>
                </a:solidFill>
                <a:latin typeface="造字工房悦黑（非商用）常规体" pitchFamily="2" charset="-122"/>
                <a:ea typeface="造字工房悦黑（非商用）常规体" pitchFamily="2" charset="-122"/>
              </a:endParaRPr>
            </a:p>
          </p:txBody>
        </p:sp>
      </p:grpSp>
      <p:pic>
        <p:nvPicPr>
          <p:cNvPr id="12" name="图片 11"/>
          <p:cNvPicPr/>
          <p:nvPr/>
        </p:nvPicPr>
        <p:blipFill>
          <a:blip r:embed="rId1">
            <a:extLst>
              <a:ext uri="{28A0092B-C50C-407E-A947-70E740481C1C}">
                <a14:useLocalDpi xmlns:a14="http://schemas.microsoft.com/office/drawing/2010/main" val="0"/>
              </a:ext>
            </a:extLst>
          </a:blip>
          <a:stretch>
            <a:fillRect/>
          </a:stretch>
        </p:blipFill>
        <p:spPr>
          <a:xfrm>
            <a:off x="2954458" y="1546250"/>
            <a:ext cx="5168610" cy="462252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83466" y="258061"/>
            <a:ext cx="4593954" cy="1031890"/>
            <a:chOff x="3590568" y="400194"/>
            <a:chExt cx="5213316" cy="1031890"/>
          </a:xfrm>
        </p:grpSpPr>
        <p:grpSp>
          <p:nvGrpSpPr>
            <p:cNvPr id="22" name="组合 21"/>
            <p:cNvGrpSpPr/>
            <p:nvPr/>
          </p:nvGrpSpPr>
          <p:grpSpPr>
            <a:xfrm>
              <a:off x="3590568" y="400194"/>
              <a:ext cx="5213316" cy="1031890"/>
              <a:chOff x="7038412" y="5298115"/>
              <a:chExt cx="3099874" cy="517828"/>
            </a:xfrm>
          </p:grpSpPr>
          <p:grpSp>
            <p:nvGrpSpPr>
              <p:cNvPr id="24" name="组合 23"/>
              <p:cNvGrpSpPr/>
              <p:nvPr/>
            </p:nvGrpSpPr>
            <p:grpSpPr>
              <a:xfrm>
                <a:off x="7038412" y="5298115"/>
                <a:ext cx="3099874" cy="517828"/>
                <a:chOff x="5718131" y="5650928"/>
                <a:chExt cx="4596458" cy="767829"/>
              </a:xfrm>
            </p:grpSpPr>
            <p:sp>
              <p:nvSpPr>
                <p:cNvPr id="26" name="圆角矩形 2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圆角矩形 2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4055479" y="625993"/>
              <a:ext cx="4283494" cy="707886"/>
            </a:xfrm>
            <a:prstGeom prst="rect">
              <a:avLst/>
            </a:prstGeom>
          </p:spPr>
          <p:txBody>
            <a:bodyPr wrap="square">
              <a:spAutoFit/>
            </a:bodyPr>
            <a:lstStyle/>
            <a:p>
              <a:r>
                <a:rPr lang="zh-CN" altLang="en-US" sz="4000" dirty="0">
                  <a:solidFill>
                    <a:schemeClr val="bg1"/>
                  </a:solidFill>
                  <a:latin typeface="造字工房悦黑（非商用）常规体" pitchFamily="2" charset="-122"/>
                  <a:ea typeface="造字工房悦黑（非商用）常规体" pitchFamily="2" charset="-122"/>
                </a:rPr>
                <a:t>声音的提取</a:t>
              </a:r>
              <a:endParaRPr lang="zh-CN" altLang="en-US" sz="4000" dirty="0">
                <a:solidFill>
                  <a:schemeClr val="bg1"/>
                </a:solidFill>
                <a:latin typeface="造字工房悦黑（非商用）常规体" pitchFamily="2" charset="-122"/>
                <a:ea typeface="造字工房悦黑（非商用）常规体" pitchFamily="2" charset="-122"/>
              </a:endParaRPr>
            </a:p>
          </p:txBody>
        </p:sp>
      </p:grpSp>
      <p:sp>
        <p:nvSpPr>
          <p:cNvPr id="3" name="矩形 2"/>
          <p:cNvSpPr/>
          <p:nvPr/>
        </p:nvSpPr>
        <p:spPr>
          <a:xfrm>
            <a:off x="438262" y="2855647"/>
            <a:ext cx="6096000" cy="1631216"/>
          </a:xfrm>
          <a:prstGeom prst="rect">
            <a:avLst/>
          </a:prstGeom>
        </p:spPr>
        <p:txBody>
          <a:bodyPr>
            <a:spAutoFit/>
          </a:bodyPr>
          <a:lstStyle/>
          <a:p>
            <a:r>
              <a:rPr lang="zh-CN" altLang="en-US" sz="2300" dirty="0"/>
              <a:t>解决方案</a:t>
            </a:r>
            <a:endParaRPr lang="en-US" altLang="zh-CN" sz="2300" dirty="0"/>
          </a:p>
          <a:p>
            <a:endParaRPr lang="en-US" altLang="zh-CN" sz="2300" dirty="0"/>
          </a:p>
          <a:p>
            <a:r>
              <a:rPr lang="zh-CN" altLang="en-US" dirty="0"/>
              <a:t>同上个问题，我们可以利用滤波器进行人与高频信号的分离，下面一张图是我在某著名歌曲中录制的一段音频。其中混杂着蛐蛐的叫声，以及人的声音。详见右图。</a:t>
            </a:r>
            <a:endParaRPr lang="en-US" altLang="zh-CN" dirty="0"/>
          </a:p>
        </p:txBody>
      </p:sp>
      <p:pic>
        <p:nvPicPr>
          <p:cNvPr id="11" name="图片 10"/>
          <p:cNvPicPr/>
          <p:nvPr/>
        </p:nvPicPr>
        <p:blipFill>
          <a:blip r:embed="rId1" cstate="print">
            <a:extLst>
              <a:ext uri="{28A0092B-C50C-407E-A947-70E740481C1C}">
                <a14:useLocalDpi xmlns:a14="http://schemas.microsoft.com/office/drawing/2010/main" val="0"/>
              </a:ext>
            </a:extLst>
          </a:blip>
          <a:stretch>
            <a:fillRect/>
          </a:stretch>
        </p:blipFill>
        <p:spPr>
          <a:xfrm>
            <a:off x="7329377" y="758482"/>
            <a:ext cx="3927507" cy="2779947"/>
          </a:xfrm>
          <a:prstGeom prst="rect">
            <a:avLst/>
          </a:prstGeom>
        </p:spPr>
      </p:pic>
      <p:pic>
        <p:nvPicPr>
          <p:cNvPr id="13" name="图片 12"/>
          <p:cNvPicPr/>
          <p:nvPr/>
        </p:nvPicPr>
        <p:blipFill>
          <a:blip r:embed="rId2" cstate="print">
            <a:extLst>
              <a:ext uri="{28A0092B-C50C-407E-A947-70E740481C1C}">
                <a14:useLocalDpi xmlns:a14="http://schemas.microsoft.com/office/drawing/2010/main" val="0"/>
              </a:ext>
            </a:extLst>
          </a:blip>
          <a:stretch>
            <a:fillRect/>
          </a:stretch>
        </p:blipFill>
        <p:spPr>
          <a:xfrm>
            <a:off x="7329376" y="3917577"/>
            <a:ext cx="3927507" cy="263414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83466" y="258061"/>
            <a:ext cx="4593954" cy="1031890"/>
            <a:chOff x="3590568" y="400194"/>
            <a:chExt cx="5213316" cy="1031890"/>
          </a:xfrm>
        </p:grpSpPr>
        <p:grpSp>
          <p:nvGrpSpPr>
            <p:cNvPr id="22" name="组合 21"/>
            <p:cNvGrpSpPr/>
            <p:nvPr/>
          </p:nvGrpSpPr>
          <p:grpSpPr>
            <a:xfrm>
              <a:off x="3590568" y="400194"/>
              <a:ext cx="5213316" cy="1031890"/>
              <a:chOff x="7038412" y="5298115"/>
              <a:chExt cx="3099874" cy="517828"/>
            </a:xfrm>
          </p:grpSpPr>
          <p:grpSp>
            <p:nvGrpSpPr>
              <p:cNvPr id="24" name="组合 23"/>
              <p:cNvGrpSpPr/>
              <p:nvPr/>
            </p:nvGrpSpPr>
            <p:grpSpPr>
              <a:xfrm>
                <a:off x="7038412" y="5298115"/>
                <a:ext cx="3099874" cy="517828"/>
                <a:chOff x="5718131" y="5650928"/>
                <a:chExt cx="4596458" cy="767829"/>
              </a:xfrm>
            </p:grpSpPr>
            <p:sp>
              <p:nvSpPr>
                <p:cNvPr id="26" name="圆角矩形 2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圆角矩形 2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4055479" y="625993"/>
              <a:ext cx="4283494" cy="707886"/>
            </a:xfrm>
            <a:prstGeom prst="rect">
              <a:avLst/>
            </a:prstGeom>
          </p:spPr>
          <p:txBody>
            <a:bodyPr wrap="square">
              <a:spAutoFit/>
            </a:bodyPr>
            <a:lstStyle/>
            <a:p>
              <a:r>
                <a:rPr lang="zh-CN" altLang="en-US" sz="4000" dirty="0">
                  <a:solidFill>
                    <a:schemeClr val="bg1"/>
                  </a:solidFill>
                  <a:latin typeface="造字工房悦黑（非商用）常规体" pitchFamily="2" charset="-122"/>
                  <a:ea typeface="造字工房悦黑（非商用）常规体" pitchFamily="2" charset="-122"/>
                </a:rPr>
                <a:t>声音的提取</a:t>
              </a:r>
              <a:endParaRPr lang="zh-CN" altLang="en-US" sz="4000" dirty="0">
                <a:solidFill>
                  <a:schemeClr val="bg1"/>
                </a:solidFill>
                <a:latin typeface="造字工房悦黑（非商用）常规体" pitchFamily="2" charset="-122"/>
                <a:ea typeface="造字工房悦黑（非商用）常规体" pitchFamily="2" charset="-122"/>
              </a:endParaRPr>
            </a:p>
          </p:txBody>
        </p:sp>
      </p:grpSp>
      <p:sp>
        <p:nvSpPr>
          <p:cNvPr id="3" name="矩形 2"/>
          <p:cNvSpPr/>
          <p:nvPr/>
        </p:nvSpPr>
        <p:spPr>
          <a:xfrm>
            <a:off x="438262" y="2855647"/>
            <a:ext cx="6096000" cy="1908215"/>
          </a:xfrm>
          <a:prstGeom prst="rect">
            <a:avLst/>
          </a:prstGeom>
        </p:spPr>
        <p:txBody>
          <a:bodyPr>
            <a:spAutoFit/>
          </a:bodyPr>
          <a:lstStyle/>
          <a:p>
            <a:r>
              <a:rPr lang="zh-CN" altLang="en-US" sz="2300" dirty="0"/>
              <a:t>结果分析</a:t>
            </a:r>
            <a:endParaRPr lang="en-US" altLang="zh-CN" sz="2300" dirty="0"/>
          </a:p>
          <a:p>
            <a:endParaRPr lang="en-US" altLang="zh-CN" sz="2300" dirty="0"/>
          </a:p>
          <a:p>
            <a:r>
              <a:rPr lang="zh-CN" altLang="en-US" dirty="0"/>
              <a:t>通过听声音，可以听到人的声音可以听见，但是没有了蛐蛐的叫声，但是人的声音失真比较严重。频域图在右边。</a:t>
            </a:r>
            <a:endParaRPr lang="zh-CN" altLang="en-US" dirty="0"/>
          </a:p>
          <a:p>
            <a:r>
              <a:rPr lang="zh-CN" altLang="en-US" dirty="0"/>
              <a:t>这道题引用方法为我们在实际生活中对音频信号的分离提出了一种解决办法，例如背景音乐与人声的分离等等。</a:t>
            </a:r>
            <a:endParaRPr lang="zh-CN" altLang="en-US" dirty="0"/>
          </a:p>
        </p:txBody>
      </p:sp>
      <p:pic>
        <p:nvPicPr>
          <p:cNvPr id="12" name="图片 11"/>
          <p:cNvPicPr/>
          <p:nvPr/>
        </p:nvPicPr>
        <p:blipFill>
          <a:blip r:embed="rId1" cstate="print">
            <a:extLst>
              <a:ext uri="{28A0092B-C50C-407E-A947-70E740481C1C}">
                <a14:useLocalDpi xmlns:a14="http://schemas.microsoft.com/office/drawing/2010/main" val="0"/>
              </a:ext>
            </a:extLst>
          </a:blip>
          <a:stretch>
            <a:fillRect/>
          </a:stretch>
        </p:blipFill>
        <p:spPr>
          <a:xfrm>
            <a:off x="6534262" y="1935000"/>
            <a:ext cx="4743604" cy="381773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3585960" y="72202"/>
            <a:ext cx="4593954" cy="1031890"/>
            <a:chOff x="3590568" y="400194"/>
            <a:chExt cx="5213316" cy="1031890"/>
          </a:xfrm>
        </p:grpSpPr>
        <p:grpSp>
          <p:nvGrpSpPr>
            <p:cNvPr id="46" name="组合 45"/>
            <p:cNvGrpSpPr/>
            <p:nvPr/>
          </p:nvGrpSpPr>
          <p:grpSpPr>
            <a:xfrm>
              <a:off x="3590568" y="400194"/>
              <a:ext cx="5213316" cy="1031890"/>
              <a:chOff x="7038412" y="5298115"/>
              <a:chExt cx="3099874" cy="517828"/>
            </a:xfrm>
          </p:grpSpPr>
          <p:grpSp>
            <p:nvGrpSpPr>
              <p:cNvPr id="48" name="组合 47"/>
              <p:cNvGrpSpPr/>
              <p:nvPr/>
            </p:nvGrpSpPr>
            <p:grpSpPr>
              <a:xfrm>
                <a:off x="7038412" y="5298115"/>
                <a:ext cx="3099874" cy="517828"/>
                <a:chOff x="5718131" y="5650928"/>
                <a:chExt cx="4596458" cy="767829"/>
              </a:xfrm>
            </p:grpSpPr>
            <p:sp>
              <p:nvSpPr>
                <p:cNvPr id="50" name="圆角矩形 49"/>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1" name="圆角矩形 50"/>
                <p:cNvSpPr/>
                <p:nvPr/>
              </p:nvSpPr>
              <p:spPr>
                <a:xfrm>
                  <a:off x="5829672" y="5747159"/>
                  <a:ext cx="4373372" cy="575365"/>
                </a:xfrm>
                <a:prstGeom prst="roundRect">
                  <a:avLst>
                    <a:gd name="adj" fmla="val 50000"/>
                  </a:avLst>
                </a:prstGeom>
                <a:solidFill>
                  <a:schemeClr val="accent2"/>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9"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47" name="矩形 46"/>
            <p:cNvSpPr/>
            <p:nvPr/>
          </p:nvSpPr>
          <p:spPr>
            <a:xfrm>
              <a:off x="4055479" y="625993"/>
              <a:ext cx="4283494" cy="707886"/>
            </a:xfrm>
            <a:prstGeom prst="rect">
              <a:avLst/>
            </a:prstGeom>
          </p:spPr>
          <p:txBody>
            <a:bodyPr wrap="square">
              <a:spAutoFit/>
            </a:bodyPr>
            <a:lstStyle/>
            <a:p>
              <a:pPr algn="ctr"/>
              <a:r>
                <a:rPr lang="zh-CN" altLang="en-US" sz="4000" dirty="0">
                  <a:solidFill>
                    <a:schemeClr val="bg1"/>
                  </a:solidFill>
                  <a:latin typeface="造字工房悦黑（非商用）常规体" pitchFamily="2" charset="-122"/>
                  <a:ea typeface="造字工房悦黑（非商用）常规体" pitchFamily="2" charset="-122"/>
                </a:rPr>
                <a:t>代码部分</a:t>
              </a:r>
              <a:endParaRPr lang="zh-CN" altLang="en-US" sz="4000" dirty="0">
                <a:solidFill>
                  <a:schemeClr val="bg1"/>
                </a:solidFill>
                <a:latin typeface="造字工房悦黑（非商用）常规体" pitchFamily="2" charset="-122"/>
                <a:ea typeface="造字工房悦黑（非商用）常规体" pitchFamily="2" charset="-122"/>
              </a:endParaRPr>
            </a:p>
          </p:txBody>
        </p:sp>
      </p:grpSp>
      <p:sp>
        <p:nvSpPr>
          <p:cNvPr id="5" name="矩形 4"/>
          <p:cNvSpPr/>
          <p:nvPr/>
        </p:nvSpPr>
        <p:spPr>
          <a:xfrm>
            <a:off x="464598" y="1102361"/>
            <a:ext cx="6096000" cy="5693866"/>
          </a:xfrm>
          <a:prstGeom prst="rect">
            <a:avLst/>
          </a:prstGeom>
        </p:spPr>
        <p:txBody>
          <a:bodyPr>
            <a:spAutoFit/>
          </a:bodyPr>
          <a:lstStyle/>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[x1,fs] = </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audioread</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'C:\Users\</a:t>
            </a:r>
            <a:r>
              <a:rPr lang="en-US" altLang="zh-CN" sz="1300" kern="0" dirty="0" err="1">
                <a:solidFill>
                  <a:srgbClr val="A020F0"/>
                </a:solidFill>
                <a:latin typeface="Courier New" panose="02070309020205020404" pitchFamily="49" charset="0"/>
                <a:ea typeface="宋体" panose="02010600030101010101" pitchFamily="2" charset="-122"/>
                <a:cs typeface="Times New Roman" panose="02020603050405020304" pitchFamily="18" charset="0"/>
              </a:rPr>
              <a:t>wangzhiyi</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\Desktop\test_data2.wav'</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%sound(x1,fs);</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228B22"/>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figure(1);</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plot(x1);</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title(</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zh-CN" altLang="zh-CN" sz="1300" kern="0" dirty="0">
                <a:solidFill>
                  <a:srgbClr val="A020F0"/>
                </a:solidFill>
                <a:latin typeface="Courier New" panose="02070309020205020404" pitchFamily="49" charset="0"/>
                <a:ea typeface="宋体" panose="02010600030101010101" pitchFamily="2" charset="-122"/>
                <a:cs typeface="Courier New" panose="02070309020205020404" pitchFamily="49" charset="0"/>
              </a:rPr>
              <a:t>混合信号时域图</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xlabel</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zh-CN" altLang="zh-CN" sz="1300" kern="0" dirty="0">
                <a:solidFill>
                  <a:srgbClr val="A020F0"/>
                </a:solidFill>
                <a:latin typeface="Courier New" panose="02070309020205020404" pitchFamily="49" charset="0"/>
                <a:ea typeface="宋体" panose="02010600030101010101" pitchFamily="2" charset="-122"/>
                <a:cs typeface="Courier New" panose="02070309020205020404" pitchFamily="49" charset="0"/>
              </a:rPr>
              <a:t>时间</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ylabel</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zh-CN" altLang="zh-CN" sz="1300" kern="0" dirty="0">
                <a:solidFill>
                  <a:srgbClr val="A020F0"/>
                </a:solidFill>
                <a:latin typeface="Courier New" panose="02070309020205020404" pitchFamily="49" charset="0"/>
                <a:ea typeface="宋体" panose="02010600030101010101" pitchFamily="2" charset="-122"/>
                <a:cs typeface="Courier New" panose="02070309020205020404" pitchFamily="49" charset="0"/>
              </a:rPr>
              <a:t>幅值</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figure(2);</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y1 = </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fft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(x1);</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y1 = </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fftshift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(y1);</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derta_fs</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fs/length(x1);</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plot([-fs/2:derta_fs:fs/2-derta_fs],abs(y1));</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title(</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zh-CN" altLang="zh-CN" sz="1300" kern="0" dirty="0">
                <a:solidFill>
                  <a:srgbClr val="A020F0"/>
                </a:solidFill>
                <a:latin typeface="Courier New" panose="02070309020205020404" pitchFamily="49" charset="0"/>
                <a:ea typeface="宋体" panose="02010600030101010101" pitchFamily="2" charset="-122"/>
                <a:cs typeface="Courier New" panose="02070309020205020404" pitchFamily="49" charset="0"/>
              </a:rPr>
              <a:t>原声音信号频域图</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rp</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2;</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rs</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80;</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Ft = 23000;</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Fp</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600;</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Fs = 1000;</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wp = 2*pi*</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Fp</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ws</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2*pi*Fs/Ft;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n,wn</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buttord</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(wp,ws,rp,</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rs</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's'</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butter(n,</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wn</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's'</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bz,az</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 bilinear(b,a,0.5);</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p:cNvSpPr/>
          <p:nvPr/>
        </p:nvSpPr>
        <p:spPr>
          <a:xfrm>
            <a:off x="6096000" y="1200566"/>
            <a:ext cx="6096000" cy="2292935"/>
          </a:xfrm>
          <a:prstGeom prst="rect">
            <a:avLst/>
          </a:prstGeom>
        </p:spPr>
        <p:txBody>
          <a:bodyPr>
            <a:spAutoFit/>
          </a:bodyPr>
          <a:lstStyle/>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z = filter(bz,az,x1);</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sound(</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z,fs</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audiowrite</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'C:\Users\</a:t>
            </a:r>
            <a:r>
              <a:rPr lang="en-US" altLang="zh-CN" sz="1300" kern="0" dirty="0" err="1">
                <a:solidFill>
                  <a:srgbClr val="A020F0"/>
                </a:solidFill>
                <a:latin typeface="Courier New" panose="02070309020205020404" pitchFamily="49" charset="0"/>
                <a:ea typeface="宋体" panose="02010600030101010101" pitchFamily="2" charset="-122"/>
                <a:cs typeface="Times New Roman" panose="02020603050405020304" pitchFamily="18" charset="0"/>
              </a:rPr>
              <a:t>wangzhiyi</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\Desktop\test_data2_b.wav'</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,z,fs);</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figure(3);</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y3 = </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fft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(z);</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y3 = </a:t>
            </a:r>
            <a:r>
              <a:rPr lang="en-US" altLang="zh-CN" sz="1300"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fftshift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(y3);</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plot([-fs/2:derta_fs:fs/2-derta_fs],abs(y3));</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a:p>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title(</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zh-CN" altLang="zh-CN" sz="1300" kern="0" dirty="0">
                <a:solidFill>
                  <a:srgbClr val="A020F0"/>
                </a:solidFill>
                <a:latin typeface="Courier New" panose="02070309020205020404" pitchFamily="49" charset="0"/>
                <a:ea typeface="宋体" panose="02010600030101010101" pitchFamily="2" charset="-122"/>
                <a:cs typeface="Courier New" panose="02070309020205020404" pitchFamily="49" charset="0"/>
              </a:rPr>
              <a:t>分离波形频域图</a:t>
            </a:r>
            <a:r>
              <a:rPr lang="en-US" altLang="zh-CN" sz="1300" kern="0" dirty="0">
                <a:solidFill>
                  <a:srgbClr val="A020F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300"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7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932897" y="2412503"/>
            <a:ext cx="6007773" cy="3234538"/>
            <a:chOff x="4565340" y="1582650"/>
            <a:chExt cx="4505830" cy="2425903"/>
          </a:xfrm>
        </p:grpSpPr>
        <p:sp>
          <p:nvSpPr>
            <p:cNvPr id="9" name="文本框 8"/>
            <p:cNvSpPr txBox="1"/>
            <p:nvPr/>
          </p:nvSpPr>
          <p:spPr>
            <a:xfrm>
              <a:off x="4578926" y="1582650"/>
              <a:ext cx="3449457" cy="346249"/>
            </a:xfrm>
            <a:prstGeom prst="rect">
              <a:avLst/>
            </a:prstGeom>
            <a:noFill/>
          </p:spPr>
          <p:txBody>
            <a:bodyPr wrap="square" rtlCol="0">
              <a:spAutoFit/>
            </a:bodyPr>
            <a:lstStyle/>
            <a:p>
              <a:endParaRPr lang="en-US" altLang="zh-CN" sz="2400" dirty="0">
                <a:solidFill>
                  <a:schemeClr val="tx1">
                    <a:lumMod val="95000"/>
                    <a:lumOff val="5000"/>
                  </a:schemeClr>
                </a:solidFill>
                <a:latin typeface="+mn-ea"/>
              </a:endParaRPr>
            </a:p>
          </p:txBody>
        </p:sp>
        <p:sp>
          <p:nvSpPr>
            <p:cNvPr id="10" name="文本框 9"/>
            <p:cNvSpPr txBox="1"/>
            <p:nvPr/>
          </p:nvSpPr>
          <p:spPr>
            <a:xfrm>
              <a:off x="4565340" y="1700229"/>
              <a:ext cx="4433456" cy="946413"/>
            </a:xfrm>
            <a:prstGeom prst="rect">
              <a:avLst/>
            </a:prstGeom>
            <a:noFill/>
          </p:spPr>
          <p:txBody>
            <a:bodyPr wrap="square" rtlCol="0">
              <a:spAutoFit/>
            </a:bodyPr>
            <a:lstStyle/>
            <a:p>
              <a:r>
                <a:rPr lang="zh-CN" altLang="en-US" sz="2800" dirty="0"/>
                <a:t>图像的频率即空间频率，它反映了图像的像素灰度在空间中变化的情况。</a:t>
              </a:r>
              <a:endParaRPr lang="en-US" altLang="zh-CN" sz="2800" dirty="0"/>
            </a:p>
            <a:p>
              <a:endParaRPr lang="en-US" altLang="zh-CN" sz="2000" dirty="0"/>
            </a:p>
          </p:txBody>
        </p:sp>
        <p:sp>
          <p:nvSpPr>
            <p:cNvPr id="11" name="文本框 10"/>
            <p:cNvSpPr txBox="1"/>
            <p:nvPr/>
          </p:nvSpPr>
          <p:spPr>
            <a:xfrm>
              <a:off x="4578925" y="2646642"/>
              <a:ext cx="4492245" cy="1361911"/>
            </a:xfrm>
            <a:prstGeom prst="rect">
              <a:avLst/>
            </a:prstGeom>
            <a:noFill/>
          </p:spPr>
          <p:txBody>
            <a:bodyPr wrap="square" rtlCol="0">
              <a:spAutoFit/>
            </a:bodyPr>
            <a:lstStyle/>
            <a:p>
              <a:r>
                <a:rPr lang="zh-CN" altLang="en-US" sz="2800" dirty="0"/>
                <a:t>图像可以看做是一个定义为二维平面上的信号，与传统意义上的频率不同之处在于一个定义在时间域，一个定义在空间域内。</a:t>
              </a:r>
              <a:endParaRPr lang="en-US" altLang="zh-CN" sz="2800" dirty="0"/>
            </a:p>
          </p:txBody>
        </p:sp>
      </p:grpSp>
      <p:grpSp>
        <p:nvGrpSpPr>
          <p:cNvPr id="12" name="组合 11"/>
          <p:cNvGrpSpPr/>
          <p:nvPr/>
        </p:nvGrpSpPr>
        <p:grpSpPr>
          <a:xfrm>
            <a:off x="347827" y="1862456"/>
            <a:ext cx="5289975" cy="3788198"/>
            <a:chOff x="937979" y="1752909"/>
            <a:chExt cx="2701946" cy="2701946"/>
          </a:xfrm>
        </p:grpSpPr>
        <p:sp>
          <p:nvSpPr>
            <p:cNvPr id="13" name="椭圆 12"/>
            <p:cNvSpPr>
              <a:spLocks noChangeAspect="1"/>
            </p:cNvSpPr>
            <p:nvPr/>
          </p:nvSpPr>
          <p:spPr>
            <a:xfrm>
              <a:off x="937979" y="1752909"/>
              <a:ext cx="2701946" cy="2701946"/>
            </a:xfrm>
            <a:prstGeom prst="rect">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54000" dist="254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a:spLocks noChangeAspect="1"/>
            </p:cNvSpPr>
            <p:nvPr/>
          </p:nvSpPr>
          <p:spPr>
            <a:xfrm>
              <a:off x="1028517" y="1843446"/>
              <a:ext cx="2520870" cy="2520871"/>
            </a:xfrm>
            <a:prstGeom prst="rect">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3799023" y="400194"/>
            <a:ext cx="4593954" cy="1031890"/>
            <a:chOff x="3590568" y="400194"/>
            <a:chExt cx="5213316" cy="1031890"/>
          </a:xfrm>
        </p:grpSpPr>
        <p:grpSp>
          <p:nvGrpSpPr>
            <p:cNvPr id="22" name="组合 21"/>
            <p:cNvGrpSpPr/>
            <p:nvPr/>
          </p:nvGrpSpPr>
          <p:grpSpPr>
            <a:xfrm>
              <a:off x="3590568" y="400194"/>
              <a:ext cx="5213316" cy="1031890"/>
              <a:chOff x="7038412" y="5298115"/>
              <a:chExt cx="3099874" cy="517828"/>
            </a:xfrm>
          </p:grpSpPr>
          <p:grpSp>
            <p:nvGrpSpPr>
              <p:cNvPr id="24" name="组合 23"/>
              <p:cNvGrpSpPr/>
              <p:nvPr/>
            </p:nvGrpSpPr>
            <p:grpSpPr>
              <a:xfrm>
                <a:off x="7038412" y="5298115"/>
                <a:ext cx="3099874" cy="517828"/>
                <a:chOff x="5718131" y="5650928"/>
                <a:chExt cx="4596458" cy="767829"/>
              </a:xfrm>
            </p:grpSpPr>
            <p:sp>
              <p:nvSpPr>
                <p:cNvPr id="26" name="圆角矩形 2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圆角矩形 2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4055479" y="625993"/>
              <a:ext cx="4283494" cy="707886"/>
            </a:xfrm>
            <a:prstGeom prst="rect">
              <a:avLst/>
            </a:prstGeom>
          </p:spPr>
          <p:txBody>
            <a:bodyPr wrap="square">
              <a:spAutoFit/>
            </a:bodyPr>
            <a:lstStyle/>
            <a:p>
              <a:pPr algn="ctr"/>
              <a:r>
                <a:rPr lang="zh-CN" altLang="en-US" sz="4000" dirty="0">
                  <a:solidFill>
                    <a:schemeClr val="bg1"/>
                  </a:solidFill>
                  <a:latin typeface="造字工房悦黑（非商用）常规体" pitchFamily="2" charset="-122"/>
                  <a:ea typeface="造字工房悦黑（非商用）常规体" pitchFamily="2" charset="-122"/>
                </a:rPr>
                <a:t>图像的频率</a:t>
              </a:r>
              <a:endParaRPr lang="zh-CN" altLang="en-US" sz="4000" dirty="0">
                <a:solidFill>
                  <a:schemeClr val="bg1"/>
                </a:solidFill>
                <a:latin typeface="造字工房悦黑（非商用）常规体" pitchFamily="2" charset="-122"/>
                <a:ea typeface="造字工房悦黑（非商用）常规体" pitchFamily="2" charset="-122"/>
              </a:endParaRPr>
            </a:p>
          </p:txBody>
        </p:sp>
      </p:gr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20160" t="3897" r="20149" b="7182"/>
          <a:stretch>
            <a:fillRect/>
          </a:stretch>
        </p:blipFill>
        <p:spPr>
          <a:xfrm>
            <a:off x="664120" y="2038334"/>
            <a:ext cx="4796423" cy="3487017"/>
          </a:xfrm>
          <a:prstGeom prst="rect">
            <a:avLst/>
          </a:prstGeom>
        </p:spPr>
      </p:pic>
      <p:sp>
        <p:nvSpPr>
          <p:cNvPr id="7" name="文本框 6"/>
          <p:cNvSpPr txBox="1"/>
          <p:nvPr/>
        </p:nvSpPr>
        <p:spPr>
          <a:xfrm>
            <a:off x="965411" y="5738773"/>
            <a:ext cx="4193839" cy="369332"/>
          </a:xfrm>
          <a:prstGeom prst="rect">
            <a:avLst/>
          </a:prstGeom>
          <a:noFill/>
        </p:spPr>
        <p:txBody>
          <a:bodyPr wrap="square" rtlCol="0">
            <a:spAutoFit/>
          </a:bodyPr>
          <a:lstStyle/>
          <a:p>
            <a:pPr algn="ctr"/>
            <a:r>
              <a:rPr lang="en-US" altLang="zh-CN" dirty="0">
                <a:solidFill>
                  <a:schemeClr val="bg1">
                    <a:lumMod val="50000"/>
                  </a:schemeClr>
                </a:solidFill>
              </a:rPr>
              <a:t> </a:t>
            </a:r>
            <a:r>
              <a:rPr lang="zh-CN" altLang="en-US" dirty="0">
                <a:solidFill>
                  <a:schemeClr val="bg1">
                    <a:lumMod val="50000"/>
                  </a:schemeClr>
                </a:solidFill>
              </a:rPr>
              <a:t>图像傅里叶变换频率取对数后图像</a:t>
            </a:r>
            <a:endParaRPr lang="zh-CN" altLang="en-US" dirty="0">
              <a:solidFill>
                <a:schemeClr val="bg1">
                  <a:lumMod val="50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par>
                          <p:cTn id="8" fill="hold">
                            <p:stCondLst>
                              <p:cond delay="1000"/>
                            </p:stCondLst>
                            <p:childTnLst>
                              <p:par>
                                <p:cTn id="9" presetID="2" presetClass="entr" presetSubtype="8" decel="100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97215" y="2786748"/>
            <a:ext cx="6597570" cy="1446550"/>
          </a:xfrm>
          <a:prstGeom prst="rect">
            <a:avLst/>
          </a:prstGeom>
          <a:noFill/>
        </p:spPr>
        <p:txBody>
          <a:bodyPr wrap="square" rtlCol="0">
            <a:spAutoFit/>
          </a:bodyPr>
          <a:lstStyle/>
          <a:p>
            <a:r>
              <a:rPr lang="en-US" altLang="zh-CN" sz="8800" b="1" dirty="0">
                <a:solidFill>
                  <a:schemeClr val="bg1">
                    <a:lumMod val="50000"/>
                  </a:schemeClr>
                </a:solidFill>
                <a:latin typeface="+mn-ea"/>
              </a:rPr>
              <a:t>THANK YOU</a:t>
            </a:r>
            <a:endParaRPr lang="zh-CN" altLang="en-US" sz="8800" b="1" dirty="0">
              <a:solidFill>
                <a:schemeClr val="bg1">
                  <a:lumMod val="50000"/>
                </a:schemeClr>
              </a:solidFill>
              <a:latin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85092" y="2007940"/>
            <a:ext cx="6178420" cy="1814830"/>
          </a:xfrm>
          <a:prstGeom prst="rect">
            <a:avLst/>
          </a:prstGeom>
          <a:noFill/>
        </p:spPr>
        <p:txBody>
          <a:bodyPr wrap="square" rtlCol="0">
            <a:spAutoFit/>
          </a:bodyPr>
          <a:lstStyle/>
          <a:p>
            <a:r>
              <a:rPr lang="zh-CN" altLang="en-US" sz="2800" b="1" dirty="0">
                <a:solidFill>
                  <a:schemeClr val="bg2">
                    <a:lumMod val="75000"/>
                  </a:schemeClr>
                </a:solidFill>
              </a:rPr>
              <a:t>      从图像频率的大致意思可以看出， 图像中的有轮廓的地方（如边缘）高频部分较多，图像中灰度变化平缓的地方低频部分较多。</a:t>
            </a:r>
            <a:endParaRPr lang="zh-CN" altLang="en-US" sz="2800" b="1" dirty="0">
              <a:solidFill>
                <a:schemeClr val="bg2">
                  <a:lumMod val="75000"/>
                </a:schemeClr>
              </a:solidFill>
            </a:endParaRPr>
          </a:p>
        </p:txBody>
      </p:sp>
      <p:sp>
        <p:nvSpPr>
          <p:cNvPr id="6" name="文本框 5"/>
          <p:cNvSpPr txBox="1"/>
          <p:nvPr/>
        </p:nvSpPr>
        <p:spPr>
          <a:xfrm>
            <a:off x="1085092" y="4167114"/>
            <a:ext cx="4114801" cy="1384995"/>
          </a:xfrm>
          <a:prstGeom prst="rect">
            <a:avLst/>
          </a:prstGeom>
          <a:noFill/>
        </p:spPr>
        <p:txBody>
          <a:bodyPr wrap="square" rtlCol="0">
            <a:spAutoFit/>
          </a:bodyPr>
          <a:lstStyle/>
          <a:p>
            <a:r>
              <a:rPr lang="zh-CN" altLang="en-US" sz="2800" dirty="0"/>
              <a:t>最通俗的解释就是，</a:t>
            </a:r>
            <a:r>
              <a:rPr lang="zh-CN" altLang="en-US" sz="2800" b="1" u="sng" dirty="0"/>
              <a:t>高频决定细节部分，低频决定总体形状</a:t>
            </a:r>
            <a:endParaRPr lang="zh-CN" altLang="en-US" sz="2800" b="1" u="sng" dirty="0"/>
          </a:p>
        </p:txBody>
      </p:sp>
      <p:sp>
        <p:nvSpPr>
          <p:cNvPr id="7" name="文本框 6"/>
          <p:cNvSpPr txBox="1"/>
          <p:nvPr/>
        </p:nvSpPr>
        <p:spPr>
          <a:xfrm>
            <a:off x="6361186" y="5195052"/>
            <a:ext cx="5630779" cy="1200329"/>
          </a:xfrm>
          <a:prstGeom prst="rect">
            <a:avLst/>
          </a:prstGeom>
          <a:noFill/>
        </p:spPr>
        <p:txBody>
          <a:bodyPr wrap="square" rtlCol="0">
            <a:spAutoFit/>
          </a:bodyPr>
          <a:lstStyle/>
          <a:p>
            <a:r>
              <a:rPr lang="zh-CN" altLang="en-US" sz="2400" b="1" dirty="0">
                <a:solidFill>
                  <a:schemeClr val="bg1">
                    <a:lumMod val="65000"/>
                  </a:schemeClr>
                </a:solidFill>
              </a:rPr>
              <a:t>也就是说，如果做一个高通滤波器时，轮廓的高频成分越多，那么滤出来的图像展现的骨架越好</a:t>
            </a:r>
            <a:endParaRPr lang="zh-CN" altLang="en-US" sz="2400" b="1" dirty="0">
              <a:solidFill>
                <a:schemeClr val="bg1">
                  <a:lumMod val="65000"/>
                </a:schemeClr>
              </a:solidFill>
            </a:endParaRPr>
          </a:p>
        </p:txBody>
      </p:sp>
      <p:pic>
        <p:nvPicPr>
          <p:cNvPr id="8" name="图片 7"/>
          <p:cNvPicPr/>
          <p:nvPr/>
        </p:nvPicPr>
        <p:blipFill>
          <a:blip r:embed="rId1"/>
          <a:stretch>
            <a:fillRect/>
          </a:stretch>
        </p:blipFill>
        <p:spPr>
          <a:xfrm>
            <a:off x="7107545" y="1423130"/>
            <a:ext cx="4884420" cy="2773680"/>
          </a:xfrm>
          <a:prstGeom prst="rect">
            <a:avLst/>
          </a:prstGeom>
          <a:noFill/>
          <a:ln>
            <a:noFill/>
          </a:ln>
        </p:spPr>
      </p:pic>
      <p:grpSp>
        <p:nvGrpSpPr>
          <p:cNvPr id="9" name="组合 8"/>
          <p:cNvGrpSpPr/>
          <p:nvPr/>
        </p:nvGrpSpPr>
        <p:grpSpPr>
          <a:xfrm>
            <a:off x="3362832" y="129605"/>
            <a:ext cx="5996708" cy="866543"/>
            <a:chOff x="9087077" y="1527388"/>
            <a:chExt cx="2303707" cy="2303706"/>
          </a:xfrm>
        </p:grpSpPr>
        <p:sp>
          <p:nvSpPr>
            <p:cNvPr id="10" name="椭圆 33"/>
            <p:cNvSpPr/>
            <p:nvPr/>
          </p:nvSpPr>
          <p:spPr>
            <a:xfrm>
              <a:off x="9087077" y="1527388"/>
              <a:ext cx="2303707" cy="2303706"/>
            </a:xfrm>
            <a:prstGeom prst="roundRect">
              <a:avLst/>
            </a:prstGeom>
            <a:gradFill>
              <a:gsLst>
                <a:gs pos="0">
                  <a:sysClr val="window" lastClr="FFFFFF"/>
                </a:gs>
                <a:gs pos="100000">
                  <a:srgbClr val="E2E2E2"/>
                </a:gs>
              </a:gsLst>
              <a:lin ang="2700000" scaled="1"/>
            </a:gradFill>
            <a:ln w="25400" cap="flat" cmpd="sng" algn="ctr">
              <a:noFill/>
              <a:prstDash val="solid"/>
            </a:ln>
            <a:effectLst>
              <a:outerShdw blurRad="190500" dist="88900" dir="2700000" algn="tl" rotWithShape="0">
                <a:prstClr val="black">
                  <a:alpha val="30000"/>
                </a:prstClr>
              </a:outerShdw>
            </a:effectLst>
          </p:spPr>
          <p:txBody>
            <a:bodyPr wrap="square" rtlCol="0" anchor="ctr">
              <a:noAutofit/>
            </a:bodyP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11" name="椭圆 34"/>
            <p:cNvSpPr/>
            <p:nvPr/>
          </p:nvSpPr>
          <p:spPr>
            <a:xfrm>
              <a:off x="9166557" y="1710378"/>
              <a:ext cx="2144746" cy="1937723"/>
            </a:xfrm>
            <a:prstGeom prst="roundRect">
              <a:avLst/>
            </a:prstGeom>
            <a:solidFill>
              <a:schemeClr val="accent1"/>
            </a:solidFill>
            <a:ln w="25400" cap="flat" cmpd="sng" algn="ctr">
              <a:gradFill flip="none" rotWithShape="1">
                <a:gsLst>
                  <a:gs pos="0">
                    <a:sysClr val="window" lastClr="FFFFFF">
                      <a:lumMod val="85000"/>
                    </a:sysClr>
                  </a:gs>
                  <a:gs pos="100000">
                    <a:sysClr val="window" lastClr="FFFFFF"/>
                  </a:gs>
                </a:gsLst>
                <a:lin ang="2700000" scaled="1"/>
                <a:tileRect/>
              </a:gradFill>
              <a:prstDash val="solid"/>
            </a:ln>
            <a:effectLst>
              <a:innerShdw blurRad="88900" dist="38100" dir="13500000">
                <a:prstClr val="black">
                  <a:alpha val="40000"/>
                </a:prstClr>
              </a:innerShdw>
            </a:effectLst>
          </p:spPr>
          <p:txBody>
            <a:bodyPr rtlCol="0" anchor="ctr"/>
            <a:lstStyle/>
            <a:p>
              <a:pPr algn="ctr"/>
              <a:endParaRPr lang="zh-CN" altLang="en-US" kern="0">
                <a:solidFill>
                  <a:sysClr val="window" lastClr="FFFFFF"/>
                </a:solidFill>
                <a:latin typeface="Calibri" panose="020F0502020204030204"/>
                <a:ea typeface="宋体" panose="02010600030101010101" pitchFamily="2" charset="-122"/>
              </a:endParaRPr>
            </a:p>
          </p:txBody>
        </p:sp>
      </p:grpSp>
      <p:sp>
        <p:nvSpPr>
          <p:cNvPr id="12" name="文本框 11"/>
          <p:cNvSpPr txBox="1"/>
          <p:nvPr/>
        </p:nvSpPr>
        <p:spPr>
          <a:xfrm>
            <a:off x="3685841" y="308506"/>
            <a:ext cx="5691674" cy="461665"/>
          </a:xfrm>
          <a:prstGeom prst="rect">
            <a:avLst/>
          </a:prstGeom>
          <a:noFill/>
        </p:spPr>
        <p:txBody>
          <a:bodyPr wrap="square" rtlCol="0">
            <a:spAutoFit/>
          </a:bodyPr>
          <a:lstStyle/>
          <a:p>
            <a:r>
              <a:rPr lang="zh-CN" altLang="en-US" sz="2400" b="1" dirty="0">
                <a:solidFill>
                  <a:schemeClr val="bg1"/>
                </a:solidFill>
              </a:rPr>
              <a:t>高频决定细节部分，低频决定总体形状</a:t>
            </a:r>
            <a:endParaRPr lang="zh-CN" altLang="en-US" sz="2400" dirty="0">
              <a:solidFill>
                <a:schemeClr val="bg1"/>
              </a:solidFill>
            </a:endParaRPr>
          </a:p>
        </p:txBody>
      </p:sp>
      <p:sp>
        <p:nvSpPr>
          <p:cNvPr id="17" name="文本框 16"/>
          <p:cNvSpPr txBox="1"/>
          <p:nvPr/>
        </p:nvSpPr>
        <p:spPr>
          <a:xfrm>
            <a:off x="8338923" y="4340160"/>
            <a:ext cx="2421664" cy="338554"/>
          </a:xfrm>
          <a:prstGeom prst="rect">
            <a:avLst/>
          </a:prstGeom>
          <a:noFill/>
        </p:spPr>
        <p:txBody>
          <a:bodyPr wrap="square" rtlCol="0">
            <a:spAutoFit/>
          </a:bodyPr>
          <a:lstStyle/>
          <a:p>
            <a:r>
              <a:rPr lang="zh-CN" altLang="en-US" sz="1600" dirty="0">
                <a:solidFill>
                  <a:schemeClr val="bg1">
                    <a:lumMod val="50000"/>
                  </a:schemeClr>
                </a:solidFill>
              </a:rPr>
              <a:t>经高通滤波后的图像</a:t>
            </a:r>
            <a:endParaRPr lang="zh-CN" altLang="en-US" sz="1600" dirty="0">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randombar(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25"/>
          <p:cNvSpPr/>
          <p:nvPr/>
        </p:nvSpPr>
        <p:spPr>
          <a:xfrm>
            <a:off x="992562" y="4207894"/>
            <a:ext cx="9930064" cy="1674921"/>
          </a:xfrm>
          <a:prstGeom prst="roundRect">
            <a:avLst>
              <a:gd name="adj" fmla="val 6410"/>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a:solidFill>
                <a:prstClr val="black"/>
              </a:solidFill>
            </a:endParaRPr>
          </a:p>
        </p:txBody>
      </p:sp>
      <p:sp>
        <p:nvSpPr>
          <p:cNvPr id="14" name="圆角矩形 13"/>
          <p:cNvSpPr/>
          <p:nvPr/>
        </p:nvSpPr>
        <p:spPr>
          <a:xfrm>
            <a:off x="970390" y="2734855"/>
            <a:ext cx="9930064" cy="1235741"/>
          </a:xfrm>
          <a:prstGeom prst="roundRect">
            <a:avLst>
              <a:gd name="adj" fmla="val 6410"/>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a:solidFill>
                <a:prstClr val="black"/>
              </a:solidFill>
            </a:endParaRPr>
          </a:p>
        </p:txBody>
      </p:sp>
      <p:sp>
        <p:nvSpPr>
          <p:cNvPr id="20" name="文本框 19"/>
          <p:cNvSpPr txBox="1"/>
          <p:nvPr/>
        </p:nvSpPr>
        <p:spPr>
          <a:xfrm>
            <a:off x="1269374" y="2839085"/>
            <a:ext cx="7632678" cy="1137491"/>
          </a:xfrm>
          <a:prstGeom prst="rect">
            <a:avLst/>
          </a:prstGeom>
          <a:noFill/>
        </p:spPr>
        <p:txBody>
          <a:bodyPr wrap="square">
            <a:spAutoFit/>
          </a:bodyPr>
          <a:lstStyle/>
          <a:p>
            <a:pPr defTabSz="1016000">
              <a:lnSpc>
                <a:spcPct val="150000"/>
              </a:lnSpc>
              <a:buClr>
                <a:srgbClr val="E84E2D"/>
              </a:buClr>
              <a:defRPr/>
            </a:pPr>
            <a:r>
              <a:rPr lang="zh-CN" altLang="en-US" sz="2400" dirty="0"/>
              <a:t> 把空间域图像信号经傅里叶变换转化为频域信号，得到频谱图。</a:t>
            </a:r>
            <a:r>
              <a:rPr lang="zh-CN" altLang="en-US" sz="2400" dirty="0">
                <a:solidFill>
                  <a:schemeClr val="tx1">
                    <a:lumMod val="85000"/>
                    <a:lumOff val="15000"/>
                  </a:schemeClr>
                </a:solidFill>
                <a:latin typeface="+mj-ea"/>
                <a:ea typeface="+mj-ea"/>
              </a:rPr>
              <a:t>中心点频率最低。</a:t>
            </a:r>
            <a:endParaRPr lang="en-US" altLang="zh-CN" sz="2000" dirty="0">
              <a:solidFill>
                <a:schemeClr val="tx1">
                  <a:lumMod val="85000"/>
                  <a:lumOff val="15000"/>
                </a:schemeClr>
              </a:solidFill>
              <a:latin typeface="+mj-ea"/>
              <a:ea typeface="+mj-ea"/>
            </a:endParaRPr>
          </a:p>
        </p:txBody>
      </p:sp>
      <p:grpSp>
        <p:nvGrpSpPr>
          <p:cNvPr id="30" name="组合 29"/>
          <p:cNvGrpSpPr/>
          <p:nvPr/>
        </p:nvGrpSpPr>
        <p:grpSpPr>
          <a:xfrm>
            <a:off x="3799023" y="400194"/>
            <a:ext cx="4593954" cy="1031890"/>
            <a:chOff x="3590568" y="400194"/>
            <a:chExt cx="5213316" cy="1031890"/>
          </a:xfrm>
        </p:grpSpPr>
        <p:grpSp>
          <p:nvGrpSpPr>
            <p:cNvPr id="31" name="组合 30"/>
            <p:cNvGrpSpPr/>
            <p:nvPr/>
          </p:nvGrpSpPr>
          <p:grpSpPr>
            <a:xfrm>
              <a:off x="3590568" y="400194"/>
              <a:ext cx="5213316" cy="1031890"/>
              <a:chOff x="7038412" y="5298115"/>
              <a:chExt cx="3099874" cy="517828"/>
            </a:xfrm>
          </p:grpSpPr>
          <p:grpSp>
            <p:nvGrpSpPr>
              <p:cNvPr id="33" name="组合 32"/>
              <p:cNvGrpSpPr/>
              <p:nvPr/>
            </p:nvGrpSpPr>
            <p:grpSpPr>
              <a:xfrm>
                <a:off x="7038412" y="5298115"/>
                <a:ext cx="3099874" cy="517828"/>
                <a:chOff x="5718131" y="5650928"/>
                <a:chExt cx="4596458" cy="767829"/>
              </a:xfrm>
            </p:grpSpPr>
            <p:sp>
              <p:nvSpPr>
                <p:cNvPr id="35" name="圆角矩形 34"/>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圆角矩形 35"/>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4"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4055479" y="625993"/>
              <a:ext cx="4283494" cy="707886"/>
            </a:xfrm>
            <a:prstGeom prst="rect">
              <a:avLst/>
            </a:prstGeom>
          </p:spPr>
          <p:txBody>
            <a:bodyPr wrap="square">
              <a:spAutoFit/>
            </a:bodyPr>
            <a:lstStyle/>
            <a:p>
              <a:pPr algn="ctr"/>
              <a:r>
                <a:rPr lang="zh-CN" altLang="en-US" sz="4000" dirty="0">
                  <a:solidFill>
                    <a:schemeClr val="bg1"/>
                  </a:solidFill>
                  <a:latin typeface="造字工房悦黑（非商用）常规体" pitchFamily="2" charset="-122"/>
                  <a:ea typeface="造字工房悦黑（非商用）常规体" pitchFamily="2" charset="-122"/>
                </a:rPr>
                <a:t>傅里叶高通滤波</a:t>
              </a:r>
              <a:endParaRPr lang="zh-CN" altLang="en-US" sz="4000" dirty="0">
                <a:solidFill>
                  <a:schemeClr val="bg1"/>
                </a:solidFill>
                <a:latin typeface="造字工房悦黑（非商用）常规体" pitchFamily="2" charset="-122"/>
                <a:ea typeface="造字工房悦黑（非商用）常规体" pitchFamily="2" charset="-122"/>
              </a:endParaRPr>
            </a:p>
          </p:txBody>
        </p:sp>
      </p:grpSp>
      <p:grpSp>
        <p:nvGrpSpPr>
          <p:cNvPr id="37" name="组合 36"/>
          <p:cNvGrpSpPr/>
          <p:nvPr/>
        </p:nvGrpSpPr>
        <p:grpSpPr>
          <a:xfrm>
            <a:off x="560789" y="1850276"/>
            <a:ext cx="2528972" cy="717590"/>
            <a:chOff x="621080" y="1576725"/>
            <a:chExt cx="2528972" cy="717590"/>
          </a:xfrm>
        </p:grpSpPr>
        <p:grpSp>
          <p:nvGrpSpPr>
            <p:cNvPr id="38" name="组合 37"/>
            <p:cNvGrpSpPr/>
            <p:nvPr/>
          </p:nvGrpSpPr>
          <p:grpSpPr>
            <a:xfrm>
              <a:off x="621080" y="1576725"/>
              <a:ext cx="2528972" cy="717590"/>
              <a:chOff x="9087077" y="1527388"/>
              <a:chExt cx="2303707" cy="2303706"/>
            </a:xfrm>
          </p:grpSpPr>
          <p:sp>
            <p:nvSpPr>
              <p:cNvPr id="40" name="椭圆 33"/>
              <p:cNvSpPr/>
              <p:nvPr/>
            </p:nvSpPr>
            <p:spPr>
              <a:xfrm>
                <a:off x="9087077" y="1527388"/>
                <a:ext cx="2303707" cy="2303706"/>
              </a:xfrm>
              <a:prstGeom prst="roundRect">
                <a:avLst/>
              </a:prstGeom>
              <a:gradFill>
                <a:gsLst>
                  <a:gs pos="0">
                    <a:schemeClr val="bg1">
                      <a:lumMod val="85000"/>
                    </a:schemeClr>
                  </a:gs>
                  <a:gs pos="100000">
                    <a:schemeClr val="bg1"/>
                  </a:gs>
                </a:gsLst>
                <a:lin ang="2700000" scaled="1"/>
              </a:gradFill>
              <a:ln w="25400" cap="flat" cmpd="sng" algn="ctr">
                <a:noFill/>
                <a:prstDash val="solid"/>
              </a:ln>
              <a:effectLst>
                <a:outerShdw blurRad="190500" dist="88900" dir="2700000" algn="tl" rotWithShape="0">
                  <a:prstClr val="black">
                    <a:alpha val="30000"/>
                  </a:prstClr>
                </a:outerShdw>
              </a:effectLst>
            </p:spPr>
            <p:txBody>
              <a:bodyPr wrap="square" rtlCol="0" anchor="ctr">
                <a:noAutofit/>
              </a:bodyP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41" name="椭圆 34"/>
              <p:cNvSpPr/>
              <p:nvPr/>
            </p:nvSpPr>
            <p:spPr>
              <a:xfrm>
                <a:off x="9166557" y="1710379"/>
                <a:ext cx="2144746" cy="1937724"/>
              </a:xfrm>
              <a:prstGeom prst="roundRect">
                <a:avLst/>
              </a:prstGeom>
              <a:solidFill>
                <a:schemeClr val="accent1"/>
              </a:solidFill>
              <a:ln w="25400" cap="flat" cmpd="sng" algn="ctr">
                <a:gradFill flip="none" rotWithShape="1">
                  <a:gsLst>
                    <a:gs pos="0">
                      <a:sysClr val="window" lastClr="FFFFFF">
                        <a:lumMod val="85000"/>
                      </a:sysClr>
                    </a:gs>
                    <a:gs pos="100000">
                      <a:sysClr val="window" lastClr="FFFFFF"/>
                    </a:gs>
                  </a:gsLst>
                  <a:lin ang="2700000" scaled="1"/>
                  <a:tileRect/>
                </a:gradFill>
                <a:prstDash val="solid"/>
              </a:ln>
              <a:effectLst>
                <a:innerShdw blurRad="88900" dist="38100" dir="13500000">
                  <a:prstClr val="black">
                    <a:alpha val="40000"/>
                  </a:prstClr>
                </a:innerShdw>
              </a:effectLst>
            </p:spPr>
            <p:txBody>
              <a:bodyPr rtlCol="0" anchor="ctr"/>
              <a:lstStyle/>
              <a:p>
                <a:pPr algn="ctr"/>
                <a:endParaRPr lang="zh-CN" altLang="en-US" kern="0">
                  <a:solidFill>
                    <a:sysClr val="window" lastClr="FFFFFF"/>
                  </a:solidFill>
                  <a:latin typeface="Calibri" panose="020F0502020204030204"/>
                  <a:ea typeface="宋体" panose="02010600030101010101" pitchFamily="2" charset="-122"/>
                </a:endParaRPr>
              </a:p>
            </p:txBody>
          </p:sp>
        </p:grpSp>
        <p:sp>
          <p:nvSpPr>
            <p:cNvPr id="39" name="Text Box 21"/>
            <p:cNvSpPr txBox="1">
              <a:spLocks noChangeArrowheads="1"/>
            </p:cNvSpPr>
            <p:nvPr/>
          </p:nvSpPr>
          <p:spPr bwMode="invGray">
            <a:xfrm>
              <a:off x="1052853" y="1694251"/>
              <a:ext cx="166542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a:solidFill>
                    <a:schemeClr val="tx1"/>
                  </a:solidFill>
                  <a:latin typeface="Arial" panose="020B0604020202020204" pitchFamily="34" charset="0"/>
                  <a:ea typeface="黑体" panose="02010609060101010101" charset="-122"/>
                </a:defRPr>
              </a:lvl1pPr>
              <a:lvl2pPr marL="742950" indent="-285750" algn="ctr">
                <a:defRPr>
                  <a:solidFill>
                    <a:schemeClr val="tx1"/>
                  </a:solidFill>
                  <a:latin typeface="Arial" panose="020B0604020202020204" pitchFamily="34" charset="0"/>
                  <a:ea typeface="黑体" panose="02010609060101010101" charset="-122"/>
                </a:defRPr>
              </a:lvl2pPr>
              <a:lvl3pPr marL="1143000" indent="-228600" algn="ctr">
                <a:defRPr>
                  <a:solidFill>
                    <a:schemeClr val="tx1"/>
                  </a:solidFill>
                  <a:latin typeface="Arial" panose="020B0604020202020204" pitchFamily="34" charset="0"/>
                  <a:ea typeface="黑体" panose="02010609060101010101" charset="-122"/>
                </a:defRPr>
              </a:lvl3pPr>
              <a:lvl4pPr marL="1600200" indent="-228600" algn="ctr">
                <a:defRPr>
                  <a:solidFill>
                    <a:schemeClr val="tx1"/>
                  </a:solidFill>
                  <a:latin typeface="Arial" panose="020B0604020202020204" pitchFamily="34" charset="0"/>
                  <a:ea typeface="黑体" panose="02010609060101010101" charset="-122"/>
                </a:defRPr>
              </a:lvl4pPr>
              <a:lvl5pPr marL="2057400" indent="-228600" algn="ctr">
                <a:defRPr>
                  <a:solidFill>
                    <a:schemeClr val="tx1"/>
                  </a:solidFill>
                  <a:latin typeface="Arial" panose="020B0604020202020204" pitchFamily="34" charset="0"/>
                  <a:ea typeface="黑体" panose="02010609060101010101"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9pPr>
            </a:lstStyle>
            <a:p>
              <a:pPr eaLnBrk="1" hangingPunct="1"/>
              <a:r>
                <a:rPr lang="zh-CN" altLang="en-US" sz="2665" dirty="0">
                  <a:solidFill>
                    <a:schemeClr val="bg1"/>
                  </a:solidFill>
                  <a:latin typeface="+mn-ea"/>
                  <a:ea typeface="+mn-ea"/>
                </a:rPr>
                <a:t>滤波原理  </a:t>
              </a:r>
              <a:endParaRPr lang="zh-CN" altLang="en-US" sz="2665" dirty="0">
                <a:solidFill>
                  <a:schemeClr val="bg1"/>
                </a:solidFill>
                <a:latin typeface="+mn-ea"/>
                <a:ea typeface="+mn-ea"/>
              </a:endParaRPr>
            </a:p>
          </p:txBody>
        </p:sp>
      </p:grpSp>
      <p:sp>
        <p:nvSpPr>
          <p:cNvPr id="18" name="文本框 17"/>
          <p:cNvSpPr txBox="1"/>
          <p:nvPr/>
        </p:nvSpPr>
        <p:spPr>
          <a:xfrm>
            <a:off x="1269374" y="4378729"/>
            <a:ext cx="8783055" cy="1200329"/>
          </a:xfrm>
          <a:prstGeom prst="rect">
            <a:avLst/>
          </a:prstGeom>
          <a:noFill/>
        </p:spPr>
        <p:txBody>
          <a:bodyPr wrap="square" rtlCol="0">
            <a:spAutoFit/>
          </a:bodyPr>
          <a:lstStyle/>
          <a:p>
            <a:r>
              <a:rPr lang="zh-CN" altLang="en-US" sz="2400" dirty="0">
                <a:latin typeface="+mn-ea"/>
              </a:rPr>
              <a:t>在频谱图中，频率从中心向四周逐渐升高。以中心点为圆心画一个圆，圆内的为低频分量，全部置为</a:t>
            </a:r>
            <a:r>
              <a:rPr lang="en-US" altLang="zh-CN" sz="2400" dirty="0">
                <a:latin typeface="+mn-ea"/>
              </a:rPr>
              <a:t>0</a:t>
            </a:r>
            <a:r>
              <a:rPr lang="zh-CN" altLang="en-US" sz="2400" dirty="0">
                <a:latin typeface="+mn-ea"/>
              </a:rPr>
              <a:t>；圈外的为高频分量，不做改变。最后再进行一次反变换，即得高通滤波后的图像。</a:t>
            </a:r>
            <a:endParaRPr lang="zh-CN" altLang="en-US" sz="2400" dirty="0">
              <a:latin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childTnLst>
                                </p:cTn>
                              </p:par>
                            </p:childTnLst>
                          </p:cTn>
                        </p:par>
                        <p:par>
                          <p:cTn id="8" fill="hold">
                            <p:stCondLst>
                              <p:cond delay="1000"/>
                            </p:stCondLst>
                            <p:childTnLst>
                              <p:par>
                                <p:cTn id="9" presetID="2" presetClass="entr" presetSubtype="8" decel="10000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0-#ppt_w/2"/>
                                          </p:val>
                                        </p:tav>
                                        <p:tav tm="100000">
                                          <p:val>
                                            <p:strVal val="#ppt_x"/>
                                          </p:val>
                                        </p:tav>
                                      </p:tavLst>
                                    </p:anim>
                                    <p:anim calcmode="lin" valueType="num">
                                      <p:cBhvr additive="base">
                                        <p:cTn id="12" dur="75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circle(in)">
                                      <p:cBhvr>
                                        <p:cTn id="17" dur="2000"/>
                                        <p:tgtEl>
                                          <p:spTgt spid="20"/>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circle(in)">
                                      <p:cBhvr>
                                        <p:cTn id="20" dur="20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1000" fill="hold"/>
                                        <p:tgtEl>
                                          <p:spTgt spid="19"/>
                                        </p:tgtEl>
                                        <p:attrNameLst>
                                          <p:attrName>ppt_w</p:attrName>
                                        </p:attrNameLst>
                                      </p:cBhvr>
                                      <p:tavLst>
                                        <p:tav tm="0">
                                          <p:val>
                                            <p:fltVal val="0"/>
                                          </p:val>
                                        </p:tav>
                                        <p:tav tm="100000">
                                          <p:val>
                                            <p:strVal val="#ppt_w"/>
                                          </p:val>
                                        </p:tav>
                                      </p:tavLst>
                                    </p:anim>
                                    <p:anim calcmode="lin" valueType="num">
                                      <p:cBhvr>
                                        <p:cTn id="26" dur="1000" fill="hold"/>
                                        <p:tgtEl>
                                          <p:spTgt spid="19"/>
                                        </p:tgtEl>
                                        <p:attrNameLst>
                                          <p:attrName>ppt_h</p:attrName>
                                        </p:attrNameLst>
                                      </p:cBhvr>
                                      <p:tavLst>
                                        <p:tav tm="0">
                                          <p:val>
                                            <p:fltVal val="0"/>
                                          </p:val>
                                        </p:tav>
                                        <p:tav tm="100000">
                                          <p:val>
                                            <p:strVal val="#ppt_h"/>
                                          </p:val>
                                        </p:tav>
                                      </p:tavLst>
                                    </p:anim>
                                    <p:anim calcmode="lin" valueType="num">
                                      <p:cBhvr>
                                        <p:cTn id="27" dur="1000" fill="hold"/>
                                        <p:tgtEl>
                                          <p:spTgt spid="19"/>
                                        </p:tgtEl>
                                        <p:attrNameLst>
                                          <p:attrName>style.rotation</p:attrName>
                                        </p:attrNameLst>
                                      </p:cBhvr>
                                      <p:tavLst>
                                        <p:tav tm="0">
                                          <p:val>
                                            <p:fltVal val="90"/>
                                          </p:val>
                                        </p:tav>
                                        <p:tav tm="100000">
                                          <p:val>
                                            <p:fltVal val="0"/>
                                          </p:val>
                                        </p:tav>
                                      </p:tavLst>
                                    </p:anim>
                                    <p:animEffect transition="in" filter="fade">
                                      <p:cBhvr>
                                        <p:cTn id="28" dur="1000"/>
                                        <p:tgtEl>
                                          <p:spTgt spid="19"/>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1000" fill="hold"/>
                                        <p:tgtEl>
                                          <p:spTgt spid="18"/>
                                        </p:tgtEl>
                                        <p:attrNameLst>
                                          <p:attrName>ppt_w</p:attrName>
                                        </p:attrNameLst>
                                      </p:cBhvr>
                                      <p:tavLst>
                                        <p:tav tm="0">
                                          <p:val>
                                            <p:fltVal val="0"/>
                                          </p:val>
                                        </p:tav>
                                        <p:tav tm="100000">
                                          <p:val>
                                            <p:strVal val="#ppt_w"/>
                                          </p:val>
                                        </p:tav>
                                      </p:tavLst>
                                    </p:anim>
                                    <p:anim calcmode="lin" valueType="num">
                                      <p:cBhvr>
                                        <p:cTn id="32" dur="1000" fill="hold"/>
                                        <p:tgtEl>
                                          <p:spTgt spid="18"/>
                                        </p:tgtEl>
                                        <p:attrNameLst>
                                          <p:attrName>ppt_h</p:attrName>
                                        </p:attrNameLst>
                                      </p:cBhvr>
                                      <p:tavLst>
                                        <p:tav tm="0">
                                          <p:val>
                                            <p:fltVal val="0"/>
                                          </p:val>
                                        </p:tav>
                                        <p:tav tm="100000">
                                          <p:val>
                                            <p:strVal val="#ppt_h"/>
                                          </p:val>
                                        </p:tav>
                                      </p:tavLst>
                                    </p:anim>
                                    <p:anim calcmode="lin" valueType="num">
                                      <p:cBhvr>
                                        <p:cTn id="33" dur="1000" fill="hold"/>
                                        <p:tgtEl>
                                          <p:spTgt spid="18"/>
                                        </p:tgtEl>
                                        <p:attrNameLst>
                                          <p:attrName>style.rotation</p:attrName>
                                        </p:attrNameLst>
                                      </p:cBhvr>
                                      <p:tavLst>
                                        <p:tav tm="0">
                                          <p:val>
                                            <p:fltVal val="90"/>
                                          </p:val>
                                        </p:tav>
                                        <p:tav tm="100000">
                                          <p:val>
                                            <p:fltVal val="0"/>
                                          </p:val>
                                        </p:tav>
                                      </p:tavLst>
                                    </p:anim>
                                    <p:animEffect transition="in" filter="fade">
                                      <p:cBhvr>
                                        <p:cTn id="3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20"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20"/>
          <p:cNvSpPr>
            <a:spLocks noChangeShapeType="1"/>
          </p:cNvSpPr>
          <p:nvPr/>
        </p:nvSpPr>
        <p:spPr bwMode="auto">
          <a:xfrm flipV="1">
            <a:off x="2085499" y="6393657"/>
            <a:ext cx="8957733" cy="0"/>
          </a:xfrm>
          <a:prstGeom prst="line">
            <a:avLst/>
          </a:prstGeom>
          <a:noFill/>
          <a:ln w="12700" cap="rnd">
            <a:solidFill>
              <a:schemeClr val="bg1"/>
            </a:solidFill>
            <a:prstDash val="dash"/>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400">
              <a:solidFill>
                <a:schemeClr val="tx1">
                  <a:lumMod val="95000"/>
                  <a:lumOff val="5000"/>
                </a:schemeClr>
              </a:solidFill>
            </a:endParaRPr>
          </a:p>
        </p:txBody>
      </p:sp>
      <p:grpSp>
        <p:nvGrpSpPr>
          <p:cNvPr id="38" name="组合 37"/>
          <p:cNvGrpSpPr/>
          <p:nvPr/>
        </p:nvGrpSpPr>
        <p:grpSpPr>
          <a:xfrm>
            <a:off x="676536" y="1403321"/>
            <a:ext cx="2528972" cy="717590"/>
            <a:chOff x="621080" y="1576725"/>
            <a:chExt cx="2528972" cy="717590"/>
          </a:xfrm>
        </p:grpSpPr>
        <p:grpSp>
          <p:nvGrpSpPr>
            <p:cNvPr id="39" name="组合 38"/>
            <p:cNvGrpSpPr/>
            <p:nvPr/>
          </p:nvGrpSpPr>
          <p:grpSpPr>
            <a:xfrm>
              <a:off x="621080" y="1576725"/>
              <a:ext cx="2528972" cy="717590"/>
              <a:chOff x="9087077" y="1527388"/>
              <a:chExt cx="2303707" cy="2303706"/>
            </a:xfrm>
          </p:grpSpPr>
          <p:sp>
            <p:nvSpPr>
              <p:cNvPr id="41" name="椭圆 33"/>
              <p:cNvSpPr/>
              <p:nvPr/>
            </p:nvSpPr>
            <p:spPr>
              <a:xfrm>
                <a:off x="9087077" y="1527388"/>
                <a:ext cx="2303707" cy="2303706"/>
              </a:xfrm>
              <a:prstGeom prst="roundRect">
                <a:avLst/>
              </a:prstGeom>
              <a:gradFill>
                <a:gsLst>
                  <a:gs pos="0">
                    <a:schemeClr val="bg1">
                      <a:lumMod val="85000"/>
                    </a:schemeClr>
                  </a:gs>
                  <a:gs pos="100000">
                    <a:schemeClr val="bg1"/>
                  </a:gs>
                </a:gsLst>
                <a:lin ang="2700000" scaled="1"/>
              </a:gradFill>
              <a:ln w="25400" cap="flat" cmpd="sng" algn="ctr">
                <a:noFill/>
                <a:prstDash val="solid"/>
              </a:ln>
              <a:effectLst>
                <a:outerShdw blurRad="190500" dist="88900" dir="2700000" algn="tl" rotWithShape="0">
                  <a:prstClr val="black">
                    <a:alpha val="30000"/>
                  </a:prstClr>
                </a:outerShdw>
              </a:effectLst>
            </p:spPr>
            <p:txBody>
              <a:bodyPr wrap="square" rtlCol="0" anchor="ctr">
                <a:noAutofit/>
              </a:bodyP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42" name="椭圆 34"/>
              <p:cNvSpPr/>
              <p:nvPr/>
            </p:nvSpPr>
            <p:spPr>
              <a:xfrm>
                <a:off x="9166557" y="1710379"/>
                <a:ext cx="2144746" cy="1937724"/>
              </a:xfrm>
              <a:prstGeom prst="roundRect">
                <a:avLst/>
              </a:prstGeom>
              <a:solidFill>
                <a:schemeClr val="accent1"/>
              </a:solidFill>
              <a:ln w="25400" cap="flat" cmpd="sng" algn="ctr">
                <a:gradFill flip="none" rotWithShape="1">
                  <a:gsLst>
                    <a:gs pos="0">
                      <a:sysClr val="window" lastClr="FFFFFF">
                        <a:lumMod val="85000"/>
                      </a:sysClr>
                    </a:gs>
                    <a:gs pos="100000">
                      <a:sysClr val="window" lastClr="FFFFFF"/>
                    </a:gs>
                  </a:gsLst>
                  <a:lin ang="2700000" scaled="1"/>
                  <a:tileRect/>
                </a:gradFill>
                <a:prstDash val="solid"/>
              </a:ln>
              <a:effectLst>
                <a:innerShdw blurRad="88900" dist="38100" dir="13500000">
                  <a:prstClr val="black">
                    <a:alpha val="40000"/>
                  </a:prstClr>
                </a:innerShdw>
              </a:effectLst>
            </p:spPr>
            <p:txBody>
              <a:bodyPr rtlCol="0" anchor="ctr"/>
              <a:lstStyle/>
              <a:p>
                <a:pPr algn="ctr"/>
                <a:endParaRPr lang="zh-CN" altLang="en-US" kern="0">
                  <a:solidFill>
                    <a:sysClr val="window" lastClr="FFFFFF"/>
                  </a:solidFill>
                  <a:latin typeface="Calibri" panose="020F0502020204030204"/>
                  <a:ea typeface="宋体" panose="02010600030101010101" pitchFamily="2" charset="-122"/>
                </a:endParaRPr>
              </a:p>
            </p:txBody>
          </p:sp>
        </p:grpSp>
        <p:sp>
          <p:nvSpPr>
            <p:cNvPr id="40" name="Text Box 21"/>
            <p:cNvSpPr txBox="1">
              <a:spLocks noChangeArrowheads="1"/>
            </p:cNvSpPr>
            <p:nvPr/>
          </p:nvSpPr>
          <p:spPr bwMode="invGray">
            <a:xfrm>
              <a:off x="1052853" y="1694251"/>
              <a:ext cx="166542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a:solidFill>
                    <a:schemeClr val="tx1"/>
                  </a:solidFill>
                  <a:latin typeface="Arial" panose="020B0604020202020204" pitchFamily="34" charset="0"/>
                  <a:ea typeface="黑体" panose="02010609060101010101" charset="-122"/>
                </a:defRPr>
              </a:lvl1pPr>
              <a:lvl2pPr marL="742950" indent="-285750" algn="ctr">
                <a:defRPr>
                  <a:solidFill>
                    <a:schemeClr val="tx1"/>
                  </a:solidFill>
                  <a:latin typeface="Arial" panose="020B0604020202020204" pitchFamily="34" charset="0"/>
                  <a:ea typeface="黑体" panose="02010609060101010101" charset="-122"/>
                </a:defRPr>
              </a:lvl2pPr>
              <a:lvl3pPr marL="1143000" indent="-228600" algn="ctr">
                <a:defRPr>
                  <a:solidFill>
                    <a:schemeClr val="tx1"/>
                  </a:solidFill>
                  <a:latin typeface="Arial" panose="020B0604020202020204" pitchFamily="34" charset="0"/>
                  <a:ea typeface="黑体" panose="02010609060101010101" charset="-122"/>
                </a:defRPr>
              </a:lvl3pPr>
              <a:lvl4pPr marL="1600200" indent="-228600" algn="ctr">
                <a:defRPr>
                  <a:solidFill>
                    <a:schemeClr val="tx1"/>
                  </a:solidFill>
                  <a:latin typeface="Arial" panose="020B0604020202020204" pitchFamily="34" charset="0"/>
                  <a:ea typeface="黑体" panose="02010609060101010101" charset="-122"/>
                </a:defRPr>
              </a:lvl4pPr>
              <a:lvl5pPr marL="2057400" indent="-228600" algn="ctr">
                <a:defRPr>
                  <a:solidFill>
                    <a:schemeClr val="tx1"/>
                  </a:solidFill>
                  <a:latin typeface="Arial" panose="020B0604020202020204" pitchFamily="34" charset="0"/>
                  <a:ea typeface="黑体" panose="02010609060101010101"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黑体" panose="02010609060101010101" charset="-122"/>
                </a:defRPr>
              </a:lvl9pPr>
            </a:lstStyle>
            <a:p>
              <a:pPr eaLnBrk="1" hangingPunct="1"/>
              <a:r>
                <a:rPr lang="zh-CN" altLang="en-US" sz="2665" dirty="0">
                  <a:solidFill>
                    <a:schemeClr val="bg1"/>
                  </a:solidFill>
                  <a:latin typeface="+mn-ea"/>
                  <a:ea typeface="+mn-ea"/>
                </a:rPr>
                <a:t>滤波原理</a:t>
              </a:r>
              <a:endParaRPr lang="zh-CN" altLang="en-US" sz="2665" dirty="0">
                <a:solidFill>
                  <a:schemeClr val="bg1"/>
                </a:solidFill>
                <a:latin typeface="+mn-ea"/>
                <a:ea typeface="+mn-ea"/>
              </a:endParaRPr>
            </a:p>
          </p:txBody>
        </p:sp>
      </p:grpSp>
      <p:pic>
        <p:nvPicPr>
          <p:cNvPr id="20" name="图片 19" descr="未命名文件(1)"/>
          <p:cNvPicPr/>
          <p:nvPr/>
        </p:nvPicPr>
        <p:blipFill>
          <a:blip r:embed="rId1"/>
          <a:stretch>
            <a:fillRect/>
          </a:stretch>
        </p:blipFill>
        <p:spPr>
          <a:xfrm>
            <a:off x="6709981" y="136525"/>
            <a:ext cx="5209304" cy="6721475"/>
          </a:xfrm>
          <a:prstGeom prst="rect">
            <a:avLst/>
          </a:prstGeom>
        </p:spPr>
      </p:pic>
      <p:sp>
        <p:nvSpPr>
          <p:cNvPr id="21" name="圆角矩形 14"/>
          <p:cNvSpPr/>
          <p:nvPr/>
        </p:nvSpPr>
        <p:spPr>
          <a:xfrm>
            <a:off x="763790" y="2573226"/>
            <a:ext cx="4718230" cy="2640458"/>
          </a:xfrm>
          <a:prstGeom prst="roundRect">
            <a:avLst>
              <a:gd name="adj" fmla="val 6410"/>
            </a:avLst>
          </a:prstGeom>
          <a:gradFill flip="none" rotWithShape="1">
            <a:gsLst>
              <a:gs pos="0">
                <a:schemeClr val="bg1"/>
              </a:gs>
              <a:gs pos="73000">
                <a:srgbClr val="ECECEC"/>
              </a:gs>
              <a:gs pos="100000">
                <a:srgbClr val="D9D9D9"/>
              </a:gs>
            </a:gsLst>
            <a:lin ang="2700000" scaled="1"/>
            <a:tileRect/>
          </a:gradFill>
          <a:ln w="25400">
            <a:gradFill flip="none" rotWithShape="1">
              <a:gsLst>
                <a:gs pos="29000">
                  <a:srgbClr val="E0E0E0"/>
                </a:gs>
                <a:gs pos="0">
                  <a:srgbClr val="999999"/>
                </a:gs>
                <a:gs pos="83000">
                  <a:schemeClr val="bg1"/>
                </a:gs>
              </a:gsLst>
              <a:lin ang="2700000" scaled="1"/>
              <a:tileRect/>
            </a:gradFill>
          </a:ln>
          <a:effectLst>
            <a:outerShdw blurRad="355600" dist="88900" dir="2700000" algn="tl" rotWithShape="0">
              <a:prstClr val="black">
                <a:alpha val="28000"/>
              </a:prstClr>
            </a:outerShdw>
          </a:effectLst>
        </p:spPr>
        <p:txBody>
          <a:bodyPr vert="horz" wrap="square" lIns="91440" tIns="45720" rIns="91440" bIns="45720" numCol="1" anchor="t" anchorCtr="0" compatLnSpc="1"/>
          <a:lstStyle/>
          <a:p>
            <a:endParaRPr lang="zh-CN" altLang="en-US" sz="4800">
              <a:solidFill>
                <a:prstClr val="black"/>
              </a:solidFill>
            </a:endParaRPr>
          </a:p>
        </p:txBody>
      </p:sp>
      <p:sp>
        <p:nvSpPr>
          <p:cNvPr id="22" name="Text Box 9"/>
          <p:cNvSpPr txBox="1">
            <a:spLocks noChangeArrowheads="1"/>
          </p:cNvSpPr>
          <p:nvPr/>
        </p:nvSpPr>
        <p:spPr bwMode="auto">
          <a:xfrm>
            <a:off x="1224389" y="2736772"/>
            <a:ext cx="3962237" cy="2799484"/>
          </a:xfrm>
          <a:prstGeom prst="rect">
            <a:avLst/>
          </a:prstGeom>
          <a:noFill/>
          <a:ln w="9525">
            <a:noFill/>
            <a:miter lim="800000"/>
          </a:ln>
          <a:effectLst/>
        </p:spPr>
        <p:txBody>
          <a:bodyPr wrap="square">
            <a:spAutoFit/>
          </a:bodyPr>
          <a:lstStyle/>
          <a:p>
            <a:pPr defTabSz="1016000">
              <a:lnSpc>
                <a:spcPct val="150000"/>
              </a:lnSpc>
              <a:buClr>
                <a:srgbClr val="E84E2D"/>
              </a:buClr>
              <a:defRPr/>
            </a:pPr>
            <a:r>
              <a:rPr lang="zh-CN" altLang="en-US" sz="2400" dirty="0"/>
              <a:t>在频谱图中，找到每一点到中心点的距离，如果大于参数</a:t>
            </a:r>
            <a:r>
              <a:rPr lang="en-US" altLang="zh-CN" sz="2400" dirty="0"/>
              <a:t>d</a:t>
            </a:r>
            <a:r>
              <a:rPr lang="zh-CN" altLang="en-US" sz="2400" dirty="0"/>
              <a:t>，把该点的值值为零；反之不变。</a:t>
            </a:r>
            <a:endParaRPr lang="en-US" altLang="zh-CN" sz="2400" dirty="0"/>
          </a:p>
          <a:p>
            <a:pPr defTabSz="1016000">
              <a:lnSpc>
                <a:spcPct val="150000"/>
              </a:lnSpc>
              <a:buClr>
                <a:srgbClr val="E84E2D"/>
              </a:buClr>
              <a:defRPr/>
            </a:pPr>
            <a:endParaRPr lang="en-US" altLang="zh-CN" sz="2400" dirty="0">
              <a:solidFill>
                <a:schemeClr val="tx1">
                  <a:lumMod val="85000"/>
                  <a:lumOff val="15000"/>
                </a:schemeClr>
              </a:solidFill>
              <a:latin typeface="+mj-ea"/>
            </a:endParaRPr>
          </a:p>
        </p:txBody>
      </p:sp>
    </p:spTree>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par>
                          <p:cTn id="8" fill="hold">
                            <p:stCondLst>
                              <p:cond delay="1000"/>
                            </p:stCondLst>
                            <p:childTnLst>
                              <p:par>
                                <p:cTn id="9" presetID="2" presetClass="entr" presetSubtype="8" decel="10000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750" fill="hold"/>
                                        <p:tgtEl>
                                          <p:spTgt spid="38"/>
                                        </p:tgtEl>
                                        <p:attrNameLst>
                                          <p:attrName>ppt_x</p:attrName>
                                        </p:attrNameLst>
                                      </p:cBhvr>
                                      <p:tavLst>
                                        <p:tav tm="0">
                                          <p:val>
                                            <p:strVal val="0-#ppt_w/2"/>
                                          </p:val>
                                        </p:tav>
                                        <p:tav tm="100000">
                                          <p:val>
                                            <p:strVal val="#ppt_x"/>
                                          </p:val>
                                        </p:tav>
                                      </p:tavLst>
                                    </p:anim>
                                    <p:anim calcmode="lin" valueType="num">
                                      <p:cBhvr additive="base">
                                        <p:cTn id="12" dur="75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randombar(horizont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circle(in)">
                                      <p:cBhvr>
                                        <p:cTn id="22" dur="2000"/>
                                        <p:tgtEl>
                                          <p:spTgt spid="21"/>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up)">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3799023" y="400194"/>
            <a:ext cx="4593954" cy="1031890"/>
            <a:chOff x="3590568" y="400194"/>
            <a:chExt cx="5213316" cy="1031890"/>
          </a:xfrm>
        </p:grpSpPr>
        <p:grpSp>
          <p:nvGrpSpPr>
            <p:cNvPr id="62" name="组合 61"/>
            <p:cNvGrpSpPr/>
            <p:nvPr/>
          </p:nvGrpSpPr>
          <p:grpSpPr>
            <a:xfrm>
              <a:off x="3590568" y="400194"/>
              <a:ext cx="5213316" cy="1031890"/>
              <a:chOff x="7038412" y="5298115"/>
              <a:chExt cx="3099874" cy="517828"/>
            </a:xfrm>
          </p:grpSpPr>
          <p:grpSp>
            <p:nvGrpSpPr>
              <p:cNvPr id="64" name="组合 63"/>
              <p:cNvGrpSpPr/>
              <p:nvPr/>
            </p:nvGrpSpPr>
            <p:grpSpPr>
              <a:xfrm>
                <a:off x="7038412" y="5298115"/>
                <a:ext cx="3099874" cy="517828"/>
                <a:chOff x="5718131" y="5650928"/>
                <a:chExt cx="4596458" cy="767829"/>
              </a:xfrm>
            </p:grpSpPr>
            <p:sp>
              <p:nvSpPr>
                <p:cNvPr id="66" name="圆角矩形 6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7" name="圆角矩形 6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6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63" name="矩形 62"/>
            <p:cNvSpPr/>
            <p:nvPr/>
          </p:nvSpPr>
          <p:spPr>
            <a:xfrm>
              <a:off x="4055479" y="625993"/>
              <a:ext cx="4283494" cy="707886"/>
            </a:xfrm>
            <a:prstGeom prst="rect">
              <a:avLst/>
            </a:prstGeom>
          </p:spPr>
          <p:txBody>
            <a:bodyPr wrap="square">
              <a:spAutoFit/>
            </a:bodyPr>
            <a:lstStyle/>
            <a:p>
              <a:pPr algn="ctr"/>
              <a:r>
                <a:rPr lang="zh-CN" altLang="en-US" sz="4000" dirty="0">
                  <a:solidFill>
                    <a:schemeClr val="bg1"/>
                  </a:solidFill>
                  <a:latin typeface="造字工房悦黑（非商用）常规体" pitchFamily="2" charset="-122"/>
                  <a:ea typeface="造字工房悦黑（非商用）常规体" pitchFamily="2" charset="-122"/>
                </a:rPr>
                <a:t>结果比较</a:t>
              </a:r>
              <a:endParaRPr lang="zh-CN" altLang="en-US" sz="4000" dirty="0">
                <a:solidFill>
                  <a:schemeClr val="bg1"/>
                </a:solidFill>
                <a:latin typeface="造字工房悦黑（非商用）常规体" pitchFamily="2" charset="-122"/>
                <a:ea typeface="造字工房悦黑（非商用）常规体" pitchFamily="2" charset="-122"/>
              </a:endParaRPr>
            </a:p>
          </p:txBody>
        </p:sp>
      </p:grpSp>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7928" t="1304" r="8156" b="12871"/>
          <a:stretch>
            <a:fillRect/>
          </a:stretch>
        </p:blipFill>
        <p:spPr>
          <a:xfrm>
            <a:off x="1190766" y="1523294"/>
            <a:ext cx="4470483" cy="2609802"/>
          </a:xfrm>
          <a:prstGeom prst="rect">
            <a:avLst/>
          </a:prstGeom>
        </p:spPr>
      </p:pic>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8023" t="-481" r="8046" b="12616"/>
          <a:stretch>
            <a:fillRect/>
          </a:stretch>
        </p:blipFill>
        <p:spPr>
          <a:xfrm>
            <a:off x="1190765" y="4224306"/>
            <a:ext cx="4470483" cy="2514841"/>
          </a:xfrm>
          <a:prstGeom prst="rect">
            <a:avLst/>
          </a:prstGeom>
        </p:spPr>
      </p:pic>
      <p:pic>
        <p:nvPicPr>
          <p:cNvPr id="15" name="图片 14"/>
          <p:cNvPicPr>
            <a:picLocks noChangeAspect="1"/>
          </p:cNvPicPr>
          <p:nvPr/>
        </p:nvPicPr>
        <p:blipFill rotWithShape="1">
          <a:blip r:embed="rId3">
            <a:extLst>
              <a:ext uri="{28A0092B-C50C-407E-A947-70E740481C1C}">
                <a14:useLocalDpi xmlns:a14="http://schemas.microsoft.com/office/drawing/2010/main" val="0"/>
              </a:ext>
            </a:extLst>
          </a:blip>
          <a:srcRect l="7928" r="8071" b="12271"/>
          <a:stretch>
            <a:fillRect/>
          </a:stretch>
        </p:blipFill>
        <p:spPr>
          <a:xfrm>
            <a:off x="6284257" y="4131365"/>
            <a:ext cx="4222010" cy="2609802"/>
          </a:xfrm>
          <a:prstGeom prst="rect">
            <a:avLst/>
          </a:prstGeom>
        </p:spPr>
      </p:pic>
      <p:pic>
        <p:nvPicPr>
          <p:cNvPr id="17" name="图片 16"/>
          <p:cNvPicPr>
            <a:picLocks noChangeAspect="1"/>
          </p:cNvPicPr>
          <p:nvPr/>
        </p:nvPicPr>
        <p:blipFill rotWithShape="1">
          <a:blip r:embed="rId4">
            <a:extLst>
              <a:ext uri="{28A0092B-C50C-407E-A947-70E740481C1C}">
                <a14:useLocalDpi xmlns:a14="http://schemas.microsoft.com/office/drawing/2010/main" val="0"/>
              </a:ext>
            </a:extLst>
          </a:blip>
          <a:srcRect l="7971" r="8113" b="12456"/>
          <a:stretch>
            <a:fillRect/>
          </a:stretch>
        </p:blipFill>
        <p:spPr>
          <a:xfrm>
            <a:off x="6279686" y="1523294"/>
            <a:ext cx="4226581" cy="2516861"/>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75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anim calcmode="lin" valueType="num">
                                      <p:cBhvr>
                                        <p:cTn id="17" dur="1000" fill="hold"/>
                                        <p:tgtEl>
                                          <p:spTgt spid="17"/>
                                        </p:tgtEl>
                                        <p:attrNameLst>
                                          <p:attrName>ppt_x</p:attrName>
                                        </p:attrNameLst>
                                      </p:cBhvr>
                                      <p:tavLst>
                                        <p:tav tm="0">
                                          <p:val>
                                            <p:strVal val="#ppt_x"/>
                                          </p:val>
                                        </p:tav>
                                        <p:tav tm="100000">
                                          <p:val>
                                            <p:strVal val="#ppt_x"/>
                                          </p:val>
                                        </p:tav>
                                      </p:tavLst>
                                    </p:anim>
                                    <p:anim calcmode="lin" valueType="num">
                                      <p:cBhvr>
                                        <p:cTn id="1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3799023" y="400194"/>
            <a:ext cx="4593954" cy="1031890"/>
            <a:chOff x="3590568" y="400194"/>
            <a:chExt cx="5213316" cy="1031890"/>
          </a:xfrm>
        </p:grpSpPr>
        <p:grpSp>
          <p:nvGrpSpPr>
            <p:cNvPr id="62" name="组合 61"/>
            <p:cNvGrpSpPr/>
            <p:nvPr/>
          </p:nvGrpSpPr>
          <p:grpSpPr>
            <a:xfrm>
              <a:off x="3590568" y="400194"/>
              <a:ext cx="5213316" cy="1031890"/>
              <a:chOff x="7038412" y="5298115"/>
              <a:chExt cx="3099874" cy="517828"/>
            </a:xfrm>
          </p:grpSpPr>
          <p:grpSp>
            <p:nvGrpSpPr>
              <p:cNvPr id="64" name="组合 63"/>
              <p:cNvGrpSpPr/>
              <p:nvPr/>
            </p:nvGrpSpPr>
            <p:grpSpPr>
              <a:xfrm>
                <a:off x="7038412" y="5298115"/>
                <a:ext cx="3099874" cy="517828"/>
                <a:chOff x="5718131" y="5650928"/>
                <a:chExt cx="4596458" cy="767829"/>
              </a:xfrm>
            </p:grpSpPr>
            <p:sp>
              <p:nvSpPr>
                <p:cNvPr id="66" name="圆角矩形 65"/>
                <p:cNvSpPr/>
                <p:nvPr/>
              </p:nvSpPr>
              <p:spPr>
                <a:xfrm>
                  <a:off x="5718131" y="5650928"/>
                  <a:ext cx="4596458" cy="767829"/>
                </a:xfrm>
                <a:prstGeom prst="roundRect">
                  <a:avLst>
                    <a:gd name="adj" fmla="val 50000"/>
                  </a:avLst>
                </a:prstGeom>
                <a:solidFill>
                  <a:srgbClr val="F3F3F3"/>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7" name="圆角矩形 66"/>
                <p:cNvSpPr/>
                <p:nvPr/>
              </p:nvSpPr>
              <p:spPr>
                <a:xfrm>
                  <a:off x="5829672" y="5747159"/>
                  <a:ext cx="4373372" cy="575365"/>
                </a:xfrm>
                <a:prstGeom prst="roundRect">
                  <a:avLst>
                    <a:gd name="adj" fmla="val 50000"/>
                  </a:avLst>
                </a:prstGeom>
                <a:solidFill>
                  <a:schemeClr val="accent1"/>
                </a:solidFill>
                <a:ln w="22225">
                  <a:gradFill>
                    <a:gsLst>
                      <a:gs pos="0">
                        <a:schemeClr val="bg1">
                          <a:lumMod val="85000"/>
                        </a:schemeClr>
                      </a:gs>
                      <a:gs pos="100000">
                        <a:schemeClr val="bg1"/>
                      </a:gs>
                    </a:gsLst>
                    <a:lin ang="5400000" scaled="1"/>
                  </a:gradFill>
                </a:ln>
                <a:effectLst>
                  <a:innerShdw blurRad="76200" dist="38100" dir="162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65" name="TextBox 19"/>
              <p:cNvSpPr txBox="1"/>
              <p:nvPr/>
            </p:nvSpPr>
            <p:spPr>
              <a:xfrm>
                <a:off x="7752953" y="5433395"/>
                <a:ext cx="127818" cy="189012"/>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63" name="矩形 62"/>
            <p:cNvSpPr/>
            <p:nvPr/>
          </p:nvSpPr>
          <p:spPr>
            <a:xfrm>
              <a:off x="4055479" y="625993"/>
              <a:ext cx="4283494" cy="707886"/>
            </a:xfrm>
            <a:prstGeom prst="rect">
              <a:avLst/>
            </a:prstGeom>
          </p:spPr>
          <p:txBody>
            <a:bodyPr wrap="square">
              <a:spAutoFit/>
            </a:bodyPr>
            <a:lstStyle/>
            <a:p>
              <a:pPr algn="ctr"/>
              <a:r>
                <a:rPr lang="zh-CN" altLang="en-US" sz="4000" dirty="0">
                  <a:solidFill>
                    <a:schemeClr val="bg1"/>
                  </a:solidFill>
                  <a:latin typeface="造字工房悦黑（非商用）常规体" pitchFamily="2" charset="-122"/>
                  <a:ea typeface="造字工房悦黑（非商用）常规体" pitchFamily="2" charset="-122"/>
                </a:rPr>
                <a:t>结果比较</a:t>
              </a:r>
              <a:endParaRPr lang="zh-CN" altLang="en-US" sz="4000" dirty="0">
                <a:solidFill>
                  <a:schemeClr val="bg1"/>
                </a:solidFill>
                <a:latin typeface="造字工房悦黑（非商用）常规体" pitchFamily="2" charset="-122"/>
                <a:ea typeface="造字工房悦黑（非商用）常规体" pitchFamily="2" charset="-122"/>
              </a:endParaRPr>
            </a:p>
          </p:txBody>
        </p:sp>
      </p:gr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9755" y="1668022"/>
            <a:ext cx="5048248" cy="4038599"/>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1074" y="1668022"/>
            <a:ext cx="5048248" cy="4038599"/>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1074" y="1662797"/>
            <a:ext cx="5048248" cy="403859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ageCurlDoub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75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circle(in)">
                                      <p:cBhvr>
                                        <p:cTn id="24"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ISPRING_PRESENTATION_TITLE" val="PowerPoint 演示文稿"/>
  <p:tag name="KSO_WM_DOC_GUID" val="{ddf51681-a349-44e3-a56a-0747465329cf}"/>
</p:tagLst>
</file>

<file path=ppt/theme/theme1.xml><?xml version="1.0" encoding="utf-8"?>
<a:theme xmlns:a="http://schemas.openxmlformats.org/drawingml/2006/main" name="Office 主题">
  <a:themeElements>
    <a:clrScheme name="自定义 42-绿色清新">
      <a:dk1>
        <a:sysClr val="windowText" lastClr="000000"/>
      </a:dk1>
      <a:lt1>
        <a:sysClr val="window" lastClr="FFFFFF"/>
      </a:lt1>
      <a:dk2>
        <a:srgbClr val="212745"/>
      </a:dk2>
      <a:lt2>
        <a:srgbClr val="7F7F7F"/>
      </a:lt2>
      <a:accent1>
        <a:srgbClr val="138A40"/>
      </a:accent1>
      <a:accent2>
        <a:srgbClr val="138A40"/>
      </a:accent2>
      <a:accent3>
        <a:srgbClr val="138A40"/>
      </a:accent3>
      <a:accent4>
        <a:srgbClr val="138A40"/>
      </a:accent4>
      <a:accent5>
        <a:srgbClr val="138A40"/>
      </a:accent5>
      <a:accent6>
        <a:srgbClr val="138A40"/>
      </a:accent6>
      <a:hlink>
        <a:srgbClr val="56C7AA"/>
      </a:hlink>
      <a:folHlink>
        <a:srgbClr val="59A8D1"/>
      </a:folHlink>
    </a:clrScheme>
    <a:fontScheme name="自定义 6">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5058</Words>
  <Application>WPS 演示</Application>
  <PresentationFormat>宽屏</PresentationFormat>
  <Paragraphs>358</Paragraphs>
  <Slides>40</Slides>
  <Notes>17</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40</vt:i4>
      </vt:variant>
    </vt:vector>
  </HeadingPairs>
  <TitlesOfParts>
    <vt:vector size="54" baseType="lpstr">
      <vt:lpstr>Arial</vt:lpstr>
      <vt:lpstr>宋体</vt:lpstr>
      <vt:lpstr>Wingdings</vt:lpstr>
      <vt:lpstr>微软雅黑</vt:lpstr>
      <vt:lpstr>造字工房悦黑（非商用）常规体</vt:lpstr>
      <vt:lpstr>黑体</vt:lpstr>
      <vt:lpstr>微软雅黑 Light</vt:lpstr>
      <vt:lpstr>Calibri</vt:lpstr>
      <vt:lpstr>方正正黑简体</vt:lpstr>
      <vt:lpstr>Arial Unicode MS</vt:lpstr>
      <vt:lpstr>Courier New</vt:lpstr>
      <vt:lpstr>Times New Roman</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辰风</cp:lastModifiedBy>
  <cp:revision>113</cp:revision>
  <dcterms:created xsi:type="dcterms:W3CDTF">2015-10-07T07:18:00Z</dcterms:created>
  <dcterms:modified xsi:type="dcterms:W3CDTF">2019-12-12T10:52:15Z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2052-11.1.0.9209</vt:lpwstr>
  </property>
</Properties>
</file>